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58" r:id="rId1"/>
  </p:sldMasterIdLst>
  <p:notesMasterIdLst>
    <p:notesMasterId r:id="rId102"/>
  </p:notesMasterIdLst>
  <p:sldIdLst>
    <p:sldId id="456" r:id="rId2"/>
    <p:sldId id="409" r:id="rId3"/>
    <p:sldId id="406" r:id="rId4"/>
    <p:sldId id="370" r:id="rId5"/>
    <p:sldId id="429" r:id="rId6"/>
    <p:sldId id="445" r:id="rId7"/>
    <p:sldId id="447" r:id="rId8"/>
    <p:sldId id="446" r:id="rId9"/>
    <p:sldId id="426" r:id="rId10"/>
    <p:sldId id="427" r:id="rId11"/>
    <p:sldId id="436" r:id="rId12"/>
    <p:sldId id="428" r:id="rId13"/>
    <p:sldId id="405" r:id="rId14"/>
    <p:sldId id="455" r:id="rId15"/>
    <p:sldId id="423" r:id="rId16"/>
    <p:sldId id="425" r:id="rId17"/>
    <p:sldId id="368" r:id="rId18"/>
    <p:sldId id="422" r:id="rId19"/>
    <p:sldId id="294" r:id="rId20"/>
    <p:sldId id="303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6" r:id="rId31"/>
    <p:sldId id="388" r:id="rId32"/>
    <p:sldId id="387" r:id="rId33"/>
    <p:sldId id="385" r:id="rId34"/>
    <p:sldId id="389" r:id="rId35"/>
    <p:sldId id="393" r:id="rId36"/>
    <p:sldId id="394" r:id="rId37"/>
    <p:sldId id="396" r:id="rId38"/>
    <p:sldId id="395" r:id="rId39"/>
    <p:sldId id="392" r:id="rId40"/>
    <p:sldId id="390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8" r:id="rId50"/>
    <p:sldId id="373" r:id="rId51"/>
    <p:sldId id="267" r:id="rId52"/>
    <p:sldId id="374" r:id="rId53"/>
    <p:sldId id="314" r:id="rId54"/>
    <p:sldId id="335" r:id="rId55"/>
    <p:sldId id="306" r:id="rId56"/>
    <p:sldId id="431" r:id="rId57"/>
    <p:sldId id="432" r:id="rId58"/>
    <p:sldId id="433" r:id="rId59"/>
    <p:sldId id="434" r:id="rId60"/>
    <p:sldId id="412" r:id="rId61"/>
    <p:sldId id="454" r:id="rId62"/>
    <p:sldId id="339" r:id="rId63"/>
    <p:sldId id="340" r:id="rId64"/>
    <p:sldId id="341" r:id="rId65"/>
    <p:sldId id="344" r:id="rId66"/>
    <p:sldId id="343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6" r:id="rId78"/>
    <p:sldId id="359" r:id="rId79"/>
    <p:sldId id="360" r:id="rId80"/>
    <p:sldId id="361" r:id="rId81"/>
    <p:sldId id="362" r:id="rId82"/>
    <p:sldId id="363" r:id="rId83"/>
    <p:sldId id="364" r:id="rId84"/>
    <p:sldId id="366" r:id="rId85"/>
    <p:sldId id="315" r:id="rId86"/>
    <p:sldId id="337" r:id="rId87"/>
    <p:sldId id="338" r:id="rId88"/>
    <p:sldId id="312" r:id="rId89"/>
    <p:sldId id="313" r:id="rId90"/>
    <p:sldId id="443" r:id="rId91"/>
    <p:sldId id="407" r:id="rId92"/>
    <p:sldId id="448" r:id="rId93"/>
    <p:sldId id="450" r:id="rId94"/>
    <p:sldId id="449" r:id="rId95"/>
    <p:sldId id="451" r:id="rId96"/>
    <p:sldId id="452" r:id="rId97"/>
    <p:sldId id="453" r:id="rId98"/>
    <p:sldId id="308" r:id="rId99"/>
    <p:sldId id="310" r:id="rId100"/>
    <p:sldId id="290" r:id="rId101"/>
  </p:sldIdLst>
  <p:sldSz cx="9906000" cy="6858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F7"/>
    <a:srgbClr val="FFFDDD"/>
    <a:srgbClr val="8C8FF8"/>
    <a:srgbClr val="E70319"/>
    <a:srgbClr val="9BEBF3"/>
    <a:srgbClr val="746AF6"/>
    <a:srgbClr val="FBE8DD"/>
    <a:srgbClr val="FFE5FD"/>
    <a:srgbClr val="FDFFE7"/>
    <a:srgbClr val="DE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94" autoAdjust="0"/>
  </p:normalViewPr>
  <p:slideViewPr>
    <p:cSldViewPr snapToGrid="0">
      <p:cViewPr varScale="1">
        <p:scale>
          <a:sx n="105" d="100"/>
          <a:sy n="105" d="100"/>
        </p:scale>
        <p:origin x="7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17000">
              <a:schemeClr val="accent6">
                <a:lumMod val="20000"/>
                <a:lumOff val="80000"/>
              </a:schemeClr>
            </a:gs>
            <a:gs pos="7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17000">
              <a:srgbClr val="FDFFE7"/>
            </a:gs>
            <a:gs pos="73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9089449736467777E-2"/>
          <c:y val="0.1601973054935785"/>
          <c:w val="0.91091055925701592"/>
          <c:h val="0.783144591621724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>
              <a:gsLst>
                <a:gs pos="90000">
                  <a:srgbClr val="FF0000"/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rgbClr val="DEF6FE"/>
              </a:solidFill>
            </a:ln>
            <a:effectLst/>
            <a:sp3d>
              <a:contourClr>
                <a:srgbClr val="DEF6FE"/>
              </a:contourClr>
            </a:sp3d>
          </c:spPr>
          <c:invertIfNegative val="0"/>
          <c:dLbls>
            <c:dLbl>
              <c:idx val="0"/>
              <c:layout>
                <c:manualLayout>
                  <c:x val="-1.270712615634848E-3"/>
                  <c:y val="0.395555482617339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3AB-4297-BAF6-ED8BCE606D1C}"/>
                </c:ext>
              </c:extLst>
            </c:dLbl>
            <c:dLbl>
              <c:idx val="1"/>
              <c:layout>
                <c:manualLayout>
                  <c:x val="-1.4386898361434231E-3"/>
                  <c:y val="0.33617824003974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3AB-4297-BAF6-ED8BCE606D1C}"/>
                </c:ext>
              </c:extLst>
            </c:dLbl>
            <c:dLbl>
              <c:idx val="2"/>
              <c:layout>
                <c:manualLayout>
                  <c:x val="1.0070828853003855E-2"/>
                  <c:y val="0.26584869929511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3AB-4297-BAF6-ED8BCE606D1C}"/>
                </c:ext>
              </c:extLst>
            </c:dLbl>
            <c:dLbl>
              <c:idx val="3"/>
              <c:layout>
                <c:manualLayout>
                  <c:x val="1.1724302620590423E-2"/>
                  <c:y val="-2.5519381835486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3AB-4297-BAF6-ED8BCE606D1C}"/>
                </c:ext>
              </c:extLst>
            </c:dLbl>
            <c:dLbl>
              <c:idx val="4"/>
              <c:layout>
                <c:manualLayout>
                  <c:x val="-2.6625709197777864E-3"/>
                  <c:y val="0.41144774599839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3684130.55</c:v>
                </c:pt>
                <c:pt idx="1">
                  <c:v>3757728.45</c:v>
                </c:pt>
                <c:pt idx="2">
                  <c:v>-73597.900000000373</c:v>
                </c:pt>
                <c:pt idx="3">
                  <c:v>48044.51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B-4297-BAF6-ED8BCE606D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>
              <a:gsLst>
                <a:gs pos="87000">
                  <a:schemeClr val="accent6">
                    <a:lumMod val="60000"/>
                    <a:lumOff val="40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1">
                  <a:lumMod val="60000"/>
                  <a:lumOff val="4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4406618150627469E-17"/>
                  <c:y val="0.3155555555555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3AB-4297-BAF6-ED8BCE606D1C}"/>
                </c:ext>
              </c:extLst>
            </c:dLbl>
            <c:dLbl>
              <c:idx val="1"/>
              <c:layout>
                <c:manualLayout>
                  <c:x val="1.0070828853003909E-2"/>
                  <c:y val="0.30446025736386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3AB-4297-BAF6-ED8BCE606D1C}"/>
                </c:ext>
              </c:extLst>
            </c:dLbl>
            <c:dLbl>
              <c:idx val="2"/>
              <c:layout>
                <c:manualLayout>
                  <c:x val="1.5503412300412939E-2"/>
                  <c:y val="-4.521590961423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3AB-4297-BAF6-ED8BCE606D1C}"/>
                </c:ext>
              </c:extLst>
            </c:dLbl>
            <c:dLbl>
              <c:idx val="3"/>
              <c:layout>
                <c:manualLayout>
                  <c:x val="1.2303743448297112E-2"/>
                  <c:y val="-1.1065167121842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3AB-4297-BAF6-ED8BCE606D1C}"/>
                </c:ext>
              </c:extLst>
            </c:dLbl>
            <c:dLbl>
              <c:idx val="4"/>
              <c:layout>
                <c:manualLayout>
                  <c:x val="5.3251418395555729E-3"/>
                  <c:y val="0.41582484967923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AB-4297-BAF6-ED8BCE606D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</c:v>
                </c:pt>
                <c:pt idx="1">
                  <c:v>Расходы</c:v>
                </c:pt>
                <c:pt idx="2">
                  <c:v>Дефицит/Профицит</c:v>
                </c:pt>
                <c:pt idx="3">
                  <c:v>Муниципальный долг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3776533.83</c:v>
                </c:pt>
                <c:pt idx="1">
                  <c:v>3616459.47</c:v>
                </c:pt>
                <c:pt idx="2">
                  <c:v>160074.35999999987</c:v>
                </c:pt>
                <c:pt idx="3">
                  <c:v>48044.51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AB-4297-BAF6-ED8BCE606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45869712"/>
        <c:axId val="245868400"/>
        <c:axId val="0"/>
      </c:bar3DChart>
      <c:catAx>
        <c:axId val="24586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5868400"/>
        <c:crosses val="autoZero"/>
        <c:auto val="1"/>
        <c:lblAlgn val="ctr"/>
        <c:lblOffset val="100"/>
        <c:noMultiLvlLbl val="0"/>
      </c:catAx>
      <c:valAx>
        <c:axId val="24586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gradFill>
            <a:gsLst>
              <a:gs pos="17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5869712"/>
        <c:crosses val="autoZero"/>
        <c:crossBetween val="between"/>
      </c:valAx>
      <c:spPr>
        <a:gradFill>
          <a:gsLst>
            <a:gs pos="38000">
              <a:srgbClr val="FDFFE7"/>
            </a:gs>
            <a:gs pos="0">
              <a:srgbClr val="FFFFCC"/>
            </a:gs>
            <a:gs pos="100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075970604314877"/>
          <c:y val="0.1886404335665261"/>
          <c:w val="0.1480279140542016"/>
          <c:h val="0.37199477882125692"/>
        </c:manualLayout>
      </c:layout>
      <c:overlay val="0"/>
      <c:spPr>
        <a:gradFill>
          <a:gsLst>
            <a:gs pos="38000">
              <a:srgbClr val="FDFFE7"/>
            </a:gs>
            <a:gs pos="22000">
              <a:srgbClr val="FDFFE7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glow rad="127000">
                  <a:srgbClr val="FFFFCC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0"/>
      <c:depthPercent val="18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585581004409805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Pt>
            <c:idx val="0"/>
            <c:bubble3D val="0"/>
            <c:spPr>
              <a:gradFill>
                <a:gsLst>
                  <a:gs pos="87000">
                    <a:srgbClr val="FF0000"/>
                  </a:gs>
                  <a:gs pos="0">
                    <a:srgbClr val="FFFDDD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BE6-4B54-B0B2-43925179B954}"/>
              </c:ext>
            </c:extLst>
          </c:dPt>
          <c:dPt>
            <c:idx val="1"/>
            <c:bubble3D val="0"/>
            <c:spPr>
              <a:gradFill>
                <a:gsLst>
                  <a:gs pos="99000">
                    <a:schemeClr val="accent6">
                      <a:lumMod val="20000"/>
                      <a:lumOff val="80000"/>
                    </a:schemeClr>
                  </a:gs>
                  <a:gs pos="46000">
                    <a:schemeClr val="accent6">
                      <a:lumMod val="60000"/>
                      <a:lumOff val="4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BE6-4B54-B0B2-43925179B95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rgbClr val="FFC993"/>
                  </a:gs>
                  <a:gs pos="0">
                    <a:srgbClr val="FFFFCC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BE6-4B54-B0B2-43925179B954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BE6-4B54-B0B2-43925179B954}"/>
              </c:ext>
            </c:extLst>
          </c:dPt>
          <c:dPt>
            <c:idx val="5"/>
            <c:bubble3D val="0"/>
            <c:spPr>
              <a:solidFill>
                <a:srgbClr val="FFE5F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BE6-4B54-B0B2-43925179B954}"/>
              </c:ext>
            </c:extLst>
          </c:dPt>
          <c:dPt>
            <c:idx val="7"/>
            <c:bubble3D val="0"/>
            <c:spPr>
              <a:solidFill>
                <a:srgbClr val="FF3399"/>
              </a:solidFill>
              <a:ln>
                <a:solidFill>
                  <a:srgbClr val="FFC000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>
                <a:contourClr>
                  <a:srgbClr val="FFC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BE6-4B54-B0B2-43925179B954}"/>
              </c:ext>
            </c:extLst>
          </c:dPt>
          <c:dPt>
            <c:idx val="8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3-ABE6-4B54-B0B2-43925179B954}"/>
              </c:ext>
            </c:extLst>
          </c:dPt>
          <c:dPt>
            <c:idx val="1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5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ABE6-4B54-B0B2-43925179B954}"/>
              </c:ext>
            </c:extLst>
          </c:dPt>
          <c:dPt>
            <c:idx val="12"/>
            <c:bubble3D val="0"/>
            <c:spPr>
              <a:gradFill>
                <a:gsLst>
                  <a:gs pos="8029">
                    <a:srgbClr val="FFFF00"/>
                  </a:gs>
                  <a:gs pos="73723">
                    <a:schemeClr val="bg1"/>
                  </a:gs>
                </a:gsLst>
                <a:lin ang="2700000" scaled="1"/>
              </a:gra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8EB5-49C9-834D-D3229DBE8811}"/>
              </c:ext>
            </c:extLst>
          </c:dPt>
          <c:dLbls>
            <c:dLbl>
              <c:idx val="0"/>
              <c:layout>
                <c:manualLayout>
                  <c:x val="-7.9674897358429947E-2"/>
                  <c:y val="-0.172685063891778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BE6-4B54-B0B2-43925179B954}"/>
                </c:ext>
              </c:extLst>
            </c:dLbl>
            <c:dLbl>
              <c:idx val="6"/>
              <c:layout>
                <c:manualLayout>
                  <c:x val="3.4478169580236855E-2"/>
                  <c:y val="0.166396040357431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BE6-4B54-B0B2-43925179B954}"/>
                </c:ext>
              </c:extLst>
            </c:dLbl>
            <c:dLbl>
              <c:idx val="7"/>
              <c:layout>
                <c:manualLayout>
                  <c:x val="-1.0250771026788954E-2"/>
                  <c:y val="0.146846243859364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BE6-4B54-B0B2-43925179B954}"/>
                </c:ext>
              </c:extLst>
            </c:dLbl>
            <c:dLbl>
              <c:idx val="11"/>
              <c:layout>
                <c:manualLayout>
                  <c:x val="6.6196828089714263E-2"/>
                  <c:y val="-9.12073520510524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ABE6-4B54-B0B2-43925179B954}"/>
                </c:ext>
              </c:extLst>
            </c:dLbl>
            <c:dLbl>
              <c:idx val="12"/>
              <c:numFmt formatCode="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19-8EB5-49C9-834D-D3229DBE8811}"/>
                </c:ext>
              </c:extLst>
            </c:dLbl>
            <c:numFmt formatCode="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963 416,85 тыс.руб. (25,52%)</c:v>
                </c:pt>
                <c:pt idx="1">
                  <c:v>Упрощенная система налогообложения 104 082,92 тыс.руб. (2,76%)</c:v>
                </c:pt>
                <c:pt idx="2">
                  <c:v>Патентная система налогообложения 10 432,40 тыс. руб. (0,28%)</c:v>
                </c:pt>
                <c:pt idx="3">
                  <c:v>Земельный налог 99 616,66 тыс.руб. (2,64%)</c:v>
                </c:pt>
                <c:pt idx="4">
                  <c:v>Налог на имущество физических лиц 46 073,63 тыс.руб. (1,22%)
</c:v>
                </c:pt>
                <c:pt idx="5">
                  <c:v>Акцизы по подакцизным товарам(продукции) 46 525,31 тыс.руб. (1,23%)</c:v>
                </c:pt>
                <c:pt idx="6">
                  <c:v>Государственная пошлина 9 309,28 тыс.руб. (0,25%)</c:v>
                </c:pt>
                <c:pt idx="7">
                  <c:v>Доходы от оказания платных услуг и компенсации затрат государства   18 841,37 тыс. руб. (0,50%)</c:v>
                </c:pt>
                <c:pt idx="8">
                  <c:v>Доходы от использования имущества 49 537,29 тыс.руб. (1,31%)</c:v>
                </c:pt>
                <c:pt idx="9">
                  <c:v>Доходы от продажи материальных и нематериальных активов    56 656,45 тыс. руб. (1,50%)</c:v>
                </c:pt>
                <c:pt idx="10">
                  <c:v>Штрафные санкции 22 339,90 тыс.руб. (0,59%)</c:v>
                </c:pt>
                <c:pt idx="11">
                  <c:v>Иные неналоговые доходы 209,14 тыс.руб. (0,01%)</c:v>
                </c:pt>
                <c:pt idx="12">
                  <c:v>
Безвозмездные поступления  2 348 501,23 тыс.руб. (62,19%)</c:v>
                </c:pt>
              </c:strCache>
            </c:strRef>
          </c:cat>
          <c:val>
            <c:numRef>
              <c:f>Лист1!$B$2:$B$14</c:f>
              <c:numCache>
                <c:formatCode>#,##0.00</c:formatCode>
                <c:ptCount val="13"/>
                <c:pt idx="0">
                  <c:v>963416.85</c:v>
                </c:pt>
                <c:pt idx="1">
                  <c:v>104082.92</c:v>
                </c:pt>
                <c:pt idx="2">
                  <c:v>10432.4</c:v>
                </c:pt>
                <c:pt idx="3">
                  <c:v>99616.66</c:v>
                </c:pt>
                <c:pt idx="4">
                  <c:v>46073.63</c:v>
                </c:pt>
                <c:pt idx="5">
                  <c:v>46525.31</c:v>
                </c:pt>
                <c:pt idx="6">
                  <c:v>9309.2800000000007</c:v>
                </c:pt>
                <c:pt idx="7">
                  <c:v>18841.37</c:v>
                </c:pt>
                <c:pt idx="8">
                  <c:v>49537.29</c:v>
                </c:pt>
                <c:pt idx="9">
                  <c:v>56656.45</c:v>
                </c:pt>
                <c:pt idx="10">
                  <c:v>22339.9</c:v>
                </c:pt>
                <c:pt idx="11">
                  <c:v>209.14</c:v>
                </c:pt>
                <c:pt idx="12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BE6-4B54-B0B2-43925179B9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ABE6-4B54-B0B2-43925179B95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ABE6-4B54-B0B2-43925179B95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E-ABE6-4B54-B0B2-43925179B9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0-ABE6-4B54-B0B2-43925179B95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2-ABE6-4B54-B0B2-43925179B954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4-ABE6-4B54-B0B2-43925179B954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6-ABE6-4B54-B0B2-43925179B954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8-ABE6-4B54-B0B2-43925179B954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A-ABE6-4B54-B0B2-43925179B954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C-ABE6-4B54-B0B2-43925179B954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E-ABE6-4B54-B0B2-43925179B954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0-ABE6-4B54-B0B2-43925179B95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8EB5-49C9-834D-D3229DBE8811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Налог на доходы физических лиц 963 416,85 тыс.руб. (25,52%)</c:v>
                </c:pt>
                <c:pt idx="1">
                  <c:v>Упрощенная система налогообложения 104 082,92 тыс.руб. (2,76%)</c:v>
                </c:pt>
                <c:pt idx="2">
                  <c:v>Патентная система налогообложения 10 432,40 тыс. руб. (0,28%)</c:v>
                </c:pt>
                <c:pt idx="3">
                  <c:v>Земельный налог 99 616,66 тыс.руб. (2,64%)</c:v>
                </c:pt>
                <c:pt idx="4">
                  <c:v>Налог на имущество физических лиц 46 073,63 тыс.руб. (1,22%)
</c:v>
                </c:pt>
                <c:pt idx="5">
                  <c:v>Акцизы по подакцизным товарам(продукции) 46 525,31 тыс.руб. (1,23%)</c:v>
                </c:pt>
                <c:pt idx="6">
                  <c:v>Государственная пошлина 9 309,28 тыс.руб. (0,25%)</c:v>
                </c:pt>
                <c:pt idx="7">
                  <c:v>Доходы от оказания платных услуг и компенсации затрат государства   18 841,37 тыс. руб. (0,50%)</c:v>
                </c:pt>
                <c:pt idx="8">
                  <c:v>Доходы от использования имущества 49 537,29 тыс.руб. (1,31%)</c:v>
                </c:pt>
                <c:pt idx="9">
                  <c:v>Доходы от продажи материальных и нематериальных активов    56 656,45 тыс. руб. (1,50%)</c:v>
                </c:pt>
                <c:pt idx="10">
                  <c:v>Штрафные санкции 22 339,90 тыс.руб. (0,59%)</c:v>
                </c:pt>
                <c:pt idx="11">
                  <c:v>Иные неналоговые доходы 209,14 тыс.руб. (0,01%)</c:v>
                </c:pt>
                <c:pt idx="12">
                  <c:v>
Безвозмездные поступления  2 348 501,23 тыс.руб. (62,19%)</c:v>
                </c:pt>
              </c:strCache>
            </c:strRef>
          </c:cat>
          <c:val>
            <c:numRef>
              <c:f>Лист1!$C$2:$C$13</c:f>
              <c:numCache>
                <c:formatCode>0.00</c:formatCode>
                <c:ptCount val="12"/>
                <c:pt idx="0">
                  <c:v>25.517309575037672</c:v>
                </c:pt>
                <c:pt idx="1">
                  <c:v>2.7567673236293095</c:v>
                </c:pt>
                <c:pt idx="2">
                  <c:v>0.27631526312895921</c:v>
                </c:pt>
                <c:pt idx="3">
                  <c:v>2.6384727981986948</c:v>
                </c:pt>
                <c:pt idx="4">
                  <c:v>1.2203181623362129</c:v>
                </c:pt>
                <c:pt idx="5">
                  <c:v>1.2322814764394001</c:v>
                </c:pt>
                <c:pt idx="6">
                  <c:v>0.24656801433430059</c:v>
                </c:pt>
                <c:pt idx="7">
                  <c:v>0.49903743235114428</c:v>
                </c:pt>
                <c:pt idx="8">
                  <c:v>1.3120575630771021</c:v>
                </c:pt>
                <c:pt idx="9">
                  <c:v>1.5006174887564434</c:v>
                </c:pt>
                <c:pt idx="10">
                  <c:v>0.59170040899262266</c:v>
                </c:pt>
                <c:pt idx="11">
                  <c:v>5.5393365027022095E-3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ABE6-4B54-B0B2-43925179B95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gradFill>
          <a:gsLst>
            <a:gs pos="14599">
              <a:schemeClr val="bg1"/>
            </a:gs>
            <a:gs pos="23000">
              <a:schemeClr val="bg1"/>
            </a:gs>
            <a:gs pos="90511">
              <a:schemeClr val="bg1"/>
            </a:gs>
            <a:gs pos="50000">
              <a:srgbClr val="FDFFE7"/>
            </a:gs>
            <a:gs pos="40000">
              <a:srgbClr val="CCECFF"/>
            </a:gs>
          </a:gsLst>
          <a:lin ang="2700000" scaled="1"/>
        </a:gra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795287776429621"/>
          <c:y val="1.9211973806638295E-2"/>
          <c:w val="0.36204712223570373"/>
          <c:h val="0.98078802619336169"/>
        </c:manualLayout>
      </c:layout>
      <c:overlay val="0"/>
      <c:spPr>
        <a:gradFill>
          <a:gsLst>
            <a:gs pos="730">
              <a:schemeClr val="bg1"/>
            </a:gs>
            <a:gs pos="0">
              <a:srgbClr val="FFFFE1"/>
            </a:gs>
            <a:gs pos="77000">
              <a:srgbClr val="FFFFEA"/>
            </a:gs>
            <a:gs pos="94000">
              <a:srgbClr val="FFFFEA"/>
            </a:gs>
            <a:gs pos="29927">
              <a:srgbClr val="FFFFF6"/>
            </a:gs>
            <a:gs pos="42000">
              <a:srgbClr val="FDFFE7"/>
            </a:gs>
            <a:gs pos="0">
              <a:srgbClr val="FFFFEE"/>
            </a:gs>
            <a:gs pos="100000">
              <a:srgbClr val="FFFFF8"/>
            </a:gs>
            <a:gs pos="100000">
              <a:srgbClr val="FFFFF3"/>
            </a:gs>
            <a:gs pos="70000">
              <a:schemeClr val="accent1">
                <a:lumMod val="20000"/>
                <a:lumOff val="80000"/>
              </a:schemeClr>
            </a:gs>
          </a:gsLst>
          <a:lin ang="2700000" scaled="1"/>
        </a:gradFill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rtl="0">
            <a:defRPr sz="900" b="1" i="0" u="none" strike="noStrike" kern="0" spc="5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>
      <a:glow rad="152400">
        <a:schemeClr val="accent1">
          <a:alpha val="40000"/>
        </a:schemeClr>
      </a:glow>
      <a:outerShdw blurRad="63500" dist="50800" dir="5400000" sx="16000" sy="16000" algn="ctr" rotWithShape="0">
        <a:srgbClr val="000000">
          <a:alpha val="43137"/>
        </a:srgbClr>
      </a:outerShdw>
      <a:softEdge rad="139700"/>
    </a:effectLst>
  </c:spPr>
  <c:txPr>
    <a:bodyPr anchor="t"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</a:t>
            </a: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700" b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8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7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ОКРУГА  </a:t>
            </a:r>
            <a:r>
              <a:rPr lang="ru-RU" sz="1700" b="1" baseline="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доходам за  2022 год</a:t>
            </a:r>
            <a:endParaRPr lang="ru-RU" sz="17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223112721614283"/>
          <c:y val="1.8000818373155577E-4"/>
        </c:manualLayout>
      </c:layout>
      <c:overlay val="0"/>
      <c:spPr>
        <a:gradFill>
          <a:gsLst>
            <a:gs pos="66000">
              <a:srgbClr val="FDFFE7"/>
            </a:gs>
            <a:gs pos="0">
              <a:srgbClr val="FDFFE7"/>
            </a:gs>
          </a:gsLst>
          <a:lin ang="135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</a:gradFill>
        <a:ln>
          <a:noFill/>
        </a:ln>
        <a:effectLst/>
        <a:sp3d/>
      </c:spPr>
    </c:sideWall>
    <c:backWall>
      <c:thickness val="0"/>
      <c:spPr>
        <a:gradFill>
          <a:gsLst>
            <a:gs pos="27000">
              <a:schemeClr val="accent1">
                <a:lumMod val="20000"/>
                <a:lumOff val="80000"/>
              </a:schemeClr>
            </a:gs>
            <a:gs pos="61000">
              <a:srgbClr val="FDFFE7"/>
            </a:gs>
            <a:gs pos="12000">
              <a:schemeClr val="accent1">
                <a:tint val="23500"/>
                <a:satMod val="160000"/>
              </a:schemeClr>
            </a:gs>
          </a:gsLst>
          <a:lin ang="135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7745211061324515"/>
          <c:y val="0.15654961330738051"/>
          <c:w val="0.72176413318961286"/>
          <c:h val="0.718904303353901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flip="none" rotWithShape="1">
              <a:gsLst>
                <a:gs pos="63504">
                  <a:schemeClr val="accent6">
                    <a:lumMod val="60000"/>
                    <a:lumOff val="40000"/>
                  </a:schemeClr>
                </a:gs>
                <a:gs pos="2190">
                  <a:schemeClr val="bg1"/>
                </a:gs>
                <a:gs pos="43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2.4864554414199204E-3"/>
                  <c:y val="0.19306329462352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B2E-4BCC-805D-A820CCBEE5F1}"/>
                </c:ext>
              </c:extLst>
            </c:dLbl>
            <c:dLbl>
              <c:idx val="1"/>
              <c:layout>
                <c:manualLayout>
                  <c:x val="-1.278903212604917E-3"/>
                  <c:y val="0.18872764585165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84D-4A88-A8F0-A167C3823632}"/>
                </c:ext>
              </c:extLst>
            </c:dLbl>
            <c:dLbl>
              <c:idx val="2"/>
              <c:layout>
                <c:manualLayout>
                  <c:x val="-9.3785152176942861E-17"/>
                  <c:y val="-1.2826150688947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683-4F99-B319-8CCF78379F69}"/>
                </c:ext>
              </c:extLst>
            </c:dLbl>
            <c:dLbl>
              <c:idx val="3"/>
              <c:layout>
                <c:manualLayout>
                  <c:x val="0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84D-4A88-A8F0-A167C38236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3684130.55</c:v>
                </c:pt>
                <c:pt idx="1">
                  <c:v>1177318</c:v>
                </c:pt>
                <c:pt idx="2">
                  <c:v>97992</c:v>
                </c:pt>
                <c:pt idx="3">
                  <c:v>2408820.5499999998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BCC-805D-A820CCBEE5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flip="none" rotWithShape="1">
              <a:gsLst>
                <a:gs pos="61000">
                  <a:schemeClr val="accent1">
                    <a:lumMod val="75000"/>
                  </a:schemeClr>
                </a:gs>
                <a:gs pos="15000">
                  <a:srgbClr val="FFFDDD"/>
                </a:gs>
              </a:gsLst>
              <a:lin ang="5400000" scaled="1"/>
              <a:tileRect/>
            </a:gradFill>
            <a:ln>
              <a:solidFill>
                <a:srgbClr val="66FFFF"/>
              </a:solidFill>
            </a:ln>
            <a:effectLst/>
            <a:sp3d>
              <a:contourClr>
                <a:srgbClr val="66FFFF"/>
              </a:contourClr>
            </a:sp3d>
          </c:spPr>
          <c:invertIfNegative val="0"/>
          <c:dLbls>
            <c:dLbl>
              <c:idx val="0"/>
              <c:layout>
                <c:manualLayout>
                  <c:x val="-3.0511521452276477E-17"/>
                  <c:y val="0.20192306163514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B2E-4BCC-805D-A820CCBEE5F1}"/>
                </c:ext>
              </c:extLst>
            </c:dLbl>
            <c:dLbl>
              <c:idx val="1"/>
              <c:layout>
                <c:manualLayout>
                  <c:x val="-4.6892576088471431E-17"/>
                  <c:y val="0.201553796540603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84D-4A88-A8F0-A167C3823632}"/>
                </c:ext>
              </c:extLst>
            </c:dLbl>
            <c:dLbl>
              <c:idx val="3"/>
              <c:layout>
                <c:manualLayout>
                  <c:x val="-2.55780642520974E-3"/>
                  <c:y val="0.300498387569627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84D-4A88-A8F0-A167C3823632}"/>
                </c:ext>
              </c:extLst>
            </c:dLbl>
            <c:spPr>
              <a:noFill/>
              <a:ln>
                <a:solidFill>
                  <a:srgbClr val="66FFFF"/>
                </a:solidFill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 доходов тыс.руб.</c:v>
                </c:pt>
                <c:pt idx="1">
                  <c:v>Налоговые тыс.руб.</c:v>
                </c:pt>
                <c:pt idx="2">
                  <c:v>Неналоговые тыс.руб.</c:v>
                </c:pt>
                <c:pt idx="3">
                  <c:v>Безвозмездные поступления тыс.руб.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3776533.83</c:v>
                </c:pt>
                <c:pt idx="1">
                  <c:v>1279486.8500000001</c:v>
                </c:pt>
                <c:pt idx="2">
                  <c:v>148545.75</c:v>
                </c:pt>
                <c:pt idx="3">
                  <c:v>2348501.23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BCC-805D-A820CCBEE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65538992"/>
        <c:axId val="536036248"/>
        <c:axId val="0"/>
      </c:bar3DChart>
      <c:catAx>
        <c:axId val="36553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6036248"/>
        <c:crosses val="autoZero"/>
        <c:auto val="1"/>
        <c:lblAlgn val="ctr"/>
        <c:lblOffset val="100"/>
        <c:noMultiLvlLbl val="0"/>
      </c:catAx>
      <c:valAx>
        <c:axId val="536036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65538992"/>
        <c:crosses val="autoZero"/>
        <c:crossBetween val="between"/>
      </c:valAx>
      <c:spPr>
        <a:gradFill>
          <a:gsLst>
            <a:gs pos="82000">
              <a:srgbClr val="FDFFE7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4642507278671203"/>
          <c:y val="0.95298833366113478"/>
          <c:w val="0.48088251169340479"/>
          <c:h val="4.701166633886527E-2"/>
        </c:manualLayout>
      </c:layout>
      <c:overlay val="0"/>
      <c:spPr>
        <a:gradFill>
          <a:gsLst>
            <a:gs pos="0">
              <a:srgbClr val="FDFFE7"/>
            </a:gs>
            <a:gs pos="8000">
              <a:schemeClr val="accent1">
                <a:lumMod val="20000"/>
                <a:lumOff val="80000"/>
              </a:schemeClr>
            </a:gs>
          </a:gsLst>
          <a:lin ang="540000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22000">
          <a:srgbClr val="FDFFE7"/>
        </a:gs>
        <a:gs pos="40000">
          <a:schemeClr val="accent1">
            <a:lumMod val="20000"/>
            <a:lumOff val="8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4"/>
      <c:depthPercent val="7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638992759571562E-3"/>
          <c:y val="0.26410244544911038"/>
          <c:w val="0.66695492524452882"/>
          <c:h val="0.599260382988474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B h="0"/>
              </a:sp3d>
            </c:spPr>
            <c:extLst>
              <c:ext xmlns:c16="http://schemas.microsoft.com/office/drawing/2014/chart" uri="{C3380CC4-5D6E-409C-BE32-E72D297353CC}">
                <c16:uniqueId val="{00000006-57BD-43B5-913A-030EBD3D71F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E-4655-92D7-33C38AE2F0B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BD-43B5-913A-030EBD3D71FF}"/>
              </c:ext>
            </c:extLst>
          </c:dPt>
          <c:dPt>
            <c:idx val="3"/>
            <c:bubble3D val="0"/>
            <c:spPr>
              <a:solidFill>
                <a:srgbClr val="FFFF66"/>
              </a:solidFill>
              <a:ln>
                <a:noFill/>
              </a:ln>
              <a:effectLst>
                <a:outerShdw blurRad="76200" sx="79000" sy="79000" algn="ctr" rotWithShape="0">
                  <a:prstClr val="black">
                    <a:alpha val="31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E-4655-92D7-33C38AE2F0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E-4655-92D7-33C38AE2F0B9}"/>
              </c:ext>
            </c:extLst>
          </c:dPt>
          <c:dPt>
            <c:idx val="5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E-4655-92D7-33C38AE2F0B9}"/>
              </c:ext>
            </c:extLst>
          </c:dPt>
          <c:dPt>
            <c:idx val="6"/>
            <c:bubble3D val="0"/>
            <c:spPr>
              <a:solidFill>
                <a:srgbClr val="FF99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57BD-43B5-913A-030EBD3D71FF}"/>
              </c:ext>
            </c:extLst>
          </c:dPt>
          <c:dPt>
            <c:idx val="7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BD-43B5-913A-030EBD3D71FF}"/>
              </c:ext>
            </c:extLst>
          </c:dPt>
          <c:dPt>
            <c:idx val="8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57BD-43B5-913A-030EBD3D71F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BD-43B5-913A-030EBD3D71FF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BD-43B5-913A-030EBD3D71FF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7-4ABE-4655-92D7-33C38AE2F0B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9-C8FA-423C-AC64-554E39792A2E}"/>
              </c:ext>
            </c:extLst>
          </c:dPt>
          <c:dLbls>
            <c:dLbl>
              <c:idx val="0"/>
              <c:layout>
                <c:manualLayout>
                  <c:x val="0"/>
                  <c:y val="8.5335390866245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7BD-43B5-913A-030EBD3D71FF}"/>
                </c:ext>
              </c:extLst>
            </c:dLbl>
            <c:dLbl>
              <c:idx val="1"/>
              <c:layout>
                <c:manualLayout>
                  <c:x val="1.4541386326017253E-2"/>
                  <c:y val="0.1935656426966047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ABE-4655-92D7-33C38AE2F0B9}"/>
                </c:ext>
              </c:extLst>
            </c:dLbl>
            <c:dLbl>
              <c:idx val="2"/>
              <c:layout>
                <c:manualLayout>
                  <c:x val="1.3219442114561144E-3"/>
                  <c:y val="9.15794438564582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7BD-43B5-913A-030EBD3D71FF}"/>
                </c:ext>
              </c:extLst>
            </c:dLbl>
            <c:dLbl>
              <c:idx val="3"/>
              <c:layout>
                <c:manualLayout>
                  <c:x val="7.4028875841542399E-2"/>
                  <c:y val="-0.1248810598042612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ABE-4655-92D7-33C38AE2F0B9}"/>
                </c:ext>
              </c:extLst>
            </c:dLbl>
            <c:dLbl>
              <c:idx val="4"/>
              <c:layout>
                <c:manualLayout>
                  <c:x val="0"/>
                  <c:y val="-4.99524239217044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ABE-4655-92D7-33C38AE2F0B9}"/>
                </c:ext>
              </c:extLst>
            </c:dLbl>
            <c:dLbl>
              <c:idx val="6"/>
              <c:layout>
                <c:manualLayout>
                  <c:x val="-6.8741098995718036E-2"/>
                  <c:y val="9.57421458499336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7BD-43B5-913A-030EBD3D71FF}"/>
                </c:ext>
              </c:extLst>
            </c:dLbl>
            <c:dLbl>
              <c:idx val="7"/>
              <c:layout>
                <c:manualLayout>
                  <c:x val="-1.3219442114561143E-2"/>
                  <c:y val="4.57897219282291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7BD-43B5-913A-030EBD3D71FF}"/>
                </c:ext>
              </c:extLst>
            </c:dLbl>
            <c:dLbl>
              <c:idx val="8"/>
              <c:layout>
                <c:manualLayout>
                  <c:x val="1.057555369164901E-2"/>
                  <c:y val="6.03591789053927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7BD-43B5-913A-030EBD3D71FF}"/>
                </c:ext>
              </c:extLst>
            </c:dLbl>
            <c:dLbl>
              <c:idx val="9"/>
              <c:layout>
                <c:manualLayout>
                  <c:x val="3.9658326343683424E-3"/>
                  <c:y val="0.1311251127944741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7BD-43B5-913A-030EBD3D71FF}"/>
                </c:ext>
              </c:extLst>
            </c:dLbl>
            <c:dLbl>
              <c:idx val="10"/>
              <c:layout/>
              <c:numFmt formatCode="#,##0.00" sourceLinked="0"/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7-57BD-43B5-913A-030EBD3D71F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321 087,77 тыс. руб. (8,88%)
</c:v>
                </c:pt>
                <c:pt idx="1">
                  <c:v>Национальная оборона 3 227,91 тыс. руб. (0,09%)</c:v>
                </c:pt>
                <c:pt idx="2">
                  <c:v>Национальная безопасность и правохранительная деятельность 24 524,84 тыс.руб.(0,67%)</c:v>
                </c:pt>
                <c:pt idx="3">
                  <c:v>Национальная экономика 421 377,88 тыс. руб. (11,65%)
</c:v>
                </c:pt>
                <c:pt idx="4">
                  <c:v>Жилищно-коммунальное хозяйство 696 355,25 тыс. руб. (19,26%)
</c:v>
                </c:pt>
                <c:pt idx="5">
                  <c:v>Охрана окружающей среды 322 887,65 тыс. руб. (8,93%)
</c:v>
                </c:pt>
                <c:pt idx="6">
                  <c:v>Образование 1 300 090,40 тыс. руб. (35,95%)
</c:v>
                </c:pt>
                <c:pt idx="7">
                  <c:v>Культура и кинематография 283 917,53 тыс. руб. (7,85%)
</c:v>
                </c:pt>
                <c:pt idx="8">
                  <c:v>
Социальная политика 75 964,18 тыс. руб. (2,10%)
</c:v>
                </c:pt>
                <c:pt idx="9">
                  <c:v>Физическая культура и спорт 152 283,07 тыс. руб. (4,21%)
</c:v>
                </c:pt>
                <c:pt idx="10">
                  <c:v>Средства массовой информации 14 742,99 тыс. руб. (0,41%)
</c:v>
                </c:pt>
              </c:strCache>
            </c:strRef>
          </c:cat>
          <c:val>
            <c:numRef>
              <c:f>Лист1!$B$2:$B$12</c:f>
              <c:numCache>
                <c:formatCode>0.00</c:formatCode>
                <c:ptCount val="11"/>
                <c:pt idx="0">
                  <c:v>321087.77</c:v>
                </c:pt>
                <c:pt idx="1">
                  <c:v>3227.91</c:v>
                </c:pt>
                <c:pt idx="2">
                  <c:v>24524.84</c:v>
                </c:pt>
                <c:pt idx="3">
                  <c:v>421377.88</c:v>
                </c:pt>
                <c:pt idx="4">
                  <c:v>696355.25</c:v>
                </c:pt>
                <c:pt idx="5">
                  <c:v>322887.65000000002</c:v>
                </c:pt>
                <c:pt idx="6">
                  <c:v>1300090.3999999999</c:v>
                </c:pt>
                <c:pt idx="7">
                  <c:v>283917.53000000003</c:v>
                </c:pt>
                <c:pt idx="8">
                  <c:v>75964.179999999993</c:v>
                </c:pt>
                <c:pt idx="9">
                  <c:v>152283.07</c:v>
                </c:pt>
                <c:pt idx="10">
                  <c:v>14742.99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D-43B5-913A-030EBD3D71F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B-4084-4A51-B6EA-56F0CACBF3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D-4084-4A51-B6EA-56F0CACBF3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F-4084-4A51-B6EA-56F0CACBF3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1-4084-4A51-B6EA-56F0CACBF3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3-4084-4A51-B6EA-56F0CACBF3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5-4084-4A51-B6EA-56F0CACBF39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7-4084-4A51-B6EA-56F0CACBF39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9-4084-4A51-B6EA-56F0CACBF39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B-4084-4A51-B6EA-56F0CACBF39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D-4084-4A51-B6EA-56F0CACBF39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2F-4084-4A51-B6EA-56F0CACBF396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1-4084-4A51-B6EA-56F0CACBF396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33-4084-4A51-B6EA-56F0CACBF396}"/>
              </c:ext>
            </c:extLst>
          </c:dPt>
          <c:dLbls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 321 087,77 тыс. руб. (8,88%)
</c:v>
                </c:pt>
                <c:pt idx="1">
                  <c:v>Национальная оборона 3 227,91 тыс. руб. (0,09%)</c:v>
                </c:pt>
                <c:pt idx="2">
                  <c:v>Национальная безопасность и правохранительная деятельность 24 524,84 тыс.руб.(0,67%)</c:v>
                </c:pt>
                <c:pt idx="3">
                  <c:v>Национальная экономика 421 377,88 тыс. руб. (11,65%)
</c:v>
                </c:pt>
                <c:pt idx="4">
                  <c:v>Жилищно-коммунальное хозяйство 696 355,25 тыс. руб. (19,26%)
</c:v>
                </c:pt>
                <c:pt idx="5">
                  <c:v>Охрана окружающей среды 322 887,65 тыс. руб. (8,93%)
</c:v>
                </c:pt>
                <c:pt idx="6">
                  <c:v>Образование 1 300 090,40 тыс. руб. (35,95%)
</c:v>
                </c:pt>
                <c:pt idx="7">
                  <c:v>Культура и кинематография 283 917,53 тыс. руб. (7,85%)
</c:v>
                </c:pt>
                <c:pt idx="8">
                  <c:v>
Социальная политика 75 964,18 тыс. руб. (2,10%)
</c:v>
                </c:pt>
                <c:pt idx="9">
                  <c:v>Физическая культура и спорт 152 283,07 тыс. руб. (4,21%)
</c:v>
                </c:pt>
                <c:pt idx="10">
                  <c:v>Средства массовой информации 14 742,99 тыс. руб. (0,41%)
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18-C8FA-423C-AC64-554E39792A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291580860084787"/>
          <c:y val="1.4249503211606338E-3"/>
          <c:w val="0.33708418265203915"/>
          <c:h val="0.99829054566929309"/>
        </c:manualLayout>
      </c:layout>
      <c:overlay val="0"/>
      <c:spPr>
        <a:gradFill>
          <a:gsLst>
            <a:gs pos="78000">
              <a:srgbClr val="E5F7F7"/>
            </a:gs>
            <a:gs pos="86000">
              <a:srgbClr val="ECF9F9"/>
            </a:gs>
            <a:gs pos="40000">
              <a:srgbClr val="EDF9F9"/>
            </a:gs>
            <a:gs pos="15000">
              <a:srgbClr val="FDFFE7"/>
            </a:gs>
            <a:gs pos="98000">
              <a:schemeClr val="accent1">
                <a:tint val="23500"/>
                <a:satMod val="160000"/>
              </a:schemeClr>
            </a:gs>
          </a:gsLst>
          <a:lin ang="0" scaled="1"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99000">
          <a:schemeClr val="bg1"/>
        </a:gs>
        <a:gs pos="50000">
          <a:srgbClr val="FDFFE7"/>
        </a:gs>
        <a:gs pos="14000">
          <a:schemeClr val="accent1">
            <a:tint val="23500"/>
            <a:satMod val="160000"/>
          </a:schemeClr>
        </a:gs>
      </a:gsLst>
      <a:lin ang="0" scaled="1"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softEdge rad="3175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999782-DE86-480E-B0B9-8B77928DA6F2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F6DB0E-B3D7-46FD-A6A5-A7F2FD260BE5}">
      <dgm:prSet phldrT="[Текст]" custT="1"/>
      <dgm:spPr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200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BB2C9-1E21-420E-A4B2-44512F50B36E}" type="parTrans" cxnId="{C611935C-BA34-4788-BA0B-CDD734134010}">
      <dgm:prSet/>
      <dgm:spPr/>
      <dgm:t>
        <a:bodyPr/>
        <a:lstStyle/>
        <a:p>
          <a:endParaRPr lang="ru-RU"/>
        </a:p>
      </dgm:t>
    </dgm:pt>
    <dgm:pt modelId="{6E250A18-4B3D-4F3C-BEDB-4CA52EB4FA09}" type="sibTrans" cxnId="{C611935C-BA34-4788-BA0B-CDD734134010}">
      <dgm:prSet/>
      <dgm:spPr/>
      <dgm:t>
        <a:bodyPr/>
        <a:lstStyle/>
        <a:p>
          <a:endParaRPr lang="ru-RU"/>
        </a:p>
      </dgm:t>
    </dgm:pt>
    <dgm:pt modelId="{0E66F4CE-FBA4-470A-8111-3C9BAFDD8672}">
      <dgm:prSet phldrT="[Текст]" custT="1"/>
      <dgm:spPr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ACB4-344D-449E-B432-B7057679EB9F}" type="parTrans" cxnId="{71DC9565-4364-4B30-BB8A-18606AEA772F}">
      <dgm:prSet/>
      <dgm:spPr/>
      <dgm:t>
        <a:bodyPr/>
        <a:lstStyle/>
        <a:p>
          <a:endParaRPr lang="ru-RU"/>
        </a:p>
      </dgm:t>
    </dgm:pt>
    <dgm:pt modelId="{598F9C8B-7409-4775-813A-4BC419267773}" type="sibTrans" cxnId="{71DC9565-4364-4B30-BB8A-18606AEA772F}">
      <dgm:prSet/>
      <dgm:spPr/>
      <dgm:t>
        <a:bodyPr/>
        <a:lstStyle/>
        <a:p>
          <a:endParaRPr lang="ru-RU"/>
        </a:p>
      </dgm:t>
    </dgm:pt>
    <dgm:pt modelId="{56ACFDFE-51C8-448E-8DB5-D22428BA42CF}">
      <dgm:prSet custT="1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1F35C-301C-46B5-8245-CCBDFA7D7E8D}" type="parTrans" cxnId="{C5CA7F69-C6CB-41A5-8AE3-D5EE4955922C}">
      <dgm:prSet/>
      <dgm:spPr/>
      <dgm:t>
        <a:bodyPr/>
        <a:lstStyle/>
        <a:p>
          <a:endParaRPr lang="ru-RU"/>
        </a:p>
      </dgm:t>
    </dgm:pt>
    <dgm:pt modelId="{24FCA52C-15B6-4366-9EC8-34C0C7A5D3BC}" type="sibTrans" cxnId="{C5CA7F69-C6CB-41A5-8AE3-D5EE4955922C}">
      <dgm:prSet/>
      <dgm:spPr/>
      <dgm:t>
        <a:bodyPr/>
        <a:lstStyle/>
        <a:p>
          <a:endParaRPr lang="ru-RU"/>
        </a:p>
      </dgm:t>
    </dgm:pt>
    <dgm:pt modelId="{6C9A7D58-34BA-4937-A80D-2CAF7629F584}">
      <dgm:prSet custT="1"/>
      <dgm:spPr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7B6A4-8C85-4364-874F-823FA42C0DBC}" type="parTrans" cxnId="{E7CB6747-1EA4-4E92-9917-6C20B8D50823}">
      <dgm:prSet/>
      <dgm:spPr/>
      <dgm:t>
        <a:bodyPr/>
        <a:lstStyle/>
        <a:p>
          <a:endParaRPr lang="ru-RU"/>
        </a:p>
      </dgm:t>
    </dgm:pt>
    <dgm:pt modelId="{5F2E717A-139B-4822-84D4-3E59321B6400}" type="sibTrans" cxnId="{E7CB6747-1EA4-4E92-9917-6C20B8D50823}">
      <dgm:prSet/>
      <dgm:spPr/>
      <dgm:t>
        <a:bodyPr/>
        <a:lstStyle/>
        <a:p>
          <a:endParaRPr lang="ru-RU"/>
        </a:p>
      </dgm:t>
    </dgm:pt>
    <dgm:pt modelId="{7580F4DD-9578-4EC7-9706-2791BD495C10}">
      <dgm:prSet custT="1"/>
      <dgm:spPr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4460F-8EE6-49C9-8637-E3596BA4D219}" type="parTrans" cxnId="{87A1E082-46AC-47BE-9BF8-6C42683BA1EF}">
      <dgm:prSet/>
      <dgm:spPr/>
      <dgm:t>
        <a:bodyPr/>
        <a:lstStyle/>
        <a:p>
          <a:endParaRPr lang="ru-RU"/>
        </a:p>
      </dgm:t>
    </dgm:pt>
    <dgm:pt modelId="{642D124E-C13C-4433-BA4A-42EB91D63297}" type="sibTrans" cxnId="{87A1E082-46AC-47BE-9BF8-6C42683BA1EF}">
      <dgm:prSet/>
      <dgm:spPr/>
      <dgm:t>
        <a:bodyPr/>
        <a:lstStyle/>
        <a:p>
          <a:endParaRPr lang="ru-RU"/>
        </a:p>
      </dgm:t>
    </dgm:pt>
    <dgm:pt modelId="{BB2F3E02-B8C0-4A9D-AB14-8A7A0487887B}" type="pres">
      <dgm:prSet presAssocID="{3D999782-DE86-480E-B0B9-8B77928DA6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8951F6-B003-4CCA-B7AB-F3E391227FF5}" type="pres">
      <dgm:prSet presAssocID="{83F6DB0E-B3D7-46FD-A6A5-A7F2FD260BE5}" presName="centerShape" presStyleLbl="node0" presStyleIdx="0" presStyleCnt="1" custScaleX="150744" custLinFactNeighborX="1550" custLinFactNeighborY="1033"/>
      <dgm:spPr/>
      <dgm:t>
        <a:bodyPr/>
        <a:lstStyle/>
        <a:p>
          <a:endParaRPr lang="ru-RU"/>
        </a:p>
      </dgm:t>
    </dgm:pt>
    <dgm:pt modelId="{77C1A16E-A33F-4328-9C30-2B8078A34CDE}" type="pres">
      <dgm:prSet presAssocID="{67ADACB4-344D-449E-B432-B7057679EB9F}" presName="Name9" presStyleLbl="parChTrans1D2" presStyleIdx="0" presStyleCnt="4"/>
      <dgm:spPr/>
      <dgm:t>
        <a:bodyPr/>
        <a:lstStyle/>
        <a:p>
          <a:endParaRPr lang="ru-RU"/>
        </a:p>
      </dgm:t>
    </dgm:pt>
    <dgm:pt modelId="{3FCCDB00-1C65-4EAE-9FA0-7943AA544820}" type="pres">
      <dgm:prSet presAssocID="{67ADACB4-344D-449E-B432-B7057679EB9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EAFB128C-F502-47B9-B302-38D7AEAA8661}" type="pres">
      <dgm:prSet presAssocID="{0E66F4CE-FBA4-470A-8111-3C9BAFDD8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622AE-1EEB-4E9B-A7AB-FEB571855ABE}" type="pres">
      <dgm:prSet presAssocID="{ED01F35C-301C-46B5-8245-CCBDFA7D7E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C462C88D-6666-4CCF-8F95-B4CB183C6BD7}" type="pres">
      <dgm:prSet presAssocID="{ED01F35C-301C-46B5-8245-CCBDFA7D7E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7F3830A-C8E7-49D9-941E-BA30F04DA5C9}" type="pres">
      <dgm:prSet presAssocID="{56ACFDFE-51C8-448E-8DB5-D22428BA42C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1D65B-DF32-4171-9E7A-E49339917776}" type="pres">
      <dgm:prSet presAssocID="{ECE7B6A4-8C85-4364-874F-823FA42C0DBC}" presName="Name9" presStyleLbl="parChTrans1D2" presStyleIdx="2" presStyleCnt="4"/>
      <dgm:spPr/>
      <dgm:t>
        <a:bodyPr/>
        <a:lstStyle/>
        <a:p>
          <a:endParaRPr lang="ru-RU"/>
        </a:p>
      </dgm:t>
    </dgm:pt>
    <dgm:pt modelId="{508F8A41-EF44-452A-91D8-17FF43EDEF07}" type="pres">
      <dgm:prSet presAssocID="{ECE7B6A4-8C85-4364-874F-823FA42C0DBC}" presName="connTx" presStyleLbl="parChTrans1D2" presStyleIdx="2" presStyleCnt="4"/>
      <dgm:spPr/>
      <dgm:t>
        <a:bodyPr/>
        <a:lstStyle/>
        <a:p>
          <a:endParaRPr lang="ru-RU"/>
        </a:p>
      </dgm:t>
    </dgm:pt>
    <dgm:pt modelId="{2A789497-3BEB-4384-8357-FDABAB12B50F}" type="pres">
      <dgm:prSet presAssocID="{6C9A7D58-34BA-4937-A80D-2CAF7629F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FDD59-21AA-4508-A30A-27B62AD647BD}" type="pres">
      <dgm:prSet presAssocID="{AA24460F-8EE6-49C9-8637-E3596BA4D219}" presName="Name9" presStyleLbl="parChTrans1D2" presStyleIdx="3" presStyleCnt="4"/>
      <dgm:spPr/>
      <dgm:t>
        <a:bodyPr/>
        <a:lstStyle/>
        <a:p>
          <a:endParaRPr lang="ru-RU"/>
        </a:p>
      </dgm:t>
    </dgm:pt>
    <dgm:pt modelId="{50280417-12BA-47F1-8D97-4E38F068C1C7}" type="pres">
      <dgm:prSet presAssocID="{AA24460F-8EE6-49C9-8637-E3596BA4D21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16F9BD58-3222-445E-9E1A-7712C08FF988}" type="pres">
      <dgm:prSet presAssocID="{7580F4DD-9578-4EC7-9706-2791BD495C1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1935C-BA34-4788-BA0B-CDD734134010}" srcId="{3D999782-DE86-480E-B0B9-8B77928DA6F2}" destId="{83F6DB0E-B3D7-46FD-A6A5-A7F2FD260BE5}" srcOrd="0" destOrd="0" parTransId="{355BB2C9-1E21-420E-A4B2-44512F50B36E}" sibTransId="{6E250A18-4B3D-4F3C-BEDB-4CA52EB4FA09}"/>
    <dgm:cxn modelId="{65B3FF85-EEB3-4274-9D4B-C1C8390AB623}" type="presOf" srcId="{67ADACB4-344D-449E-B432-B7057679EB9F}" destId="{77C1A16E-A33F-4328-9C30-2B8078A34CDE}" srcOrd="0" destOrd="0" presId="urn:microsoft.com/office/officeart/2005/8/layout/radial1"/>
    <dgm:cxn modelId="{B118D141-85BC-49D1-8063-57342561F717}" type="presOf" srcId="{6C9A7D58-34BA-4937-A80D-2CAF7629F584}" destId="{2A789497-3BEB-4384-8357-FDABAB12B50F}" srcOrd="0" destOrd="0" presId="urn:microsoft.com/office/officeart/2005/8/layout/radial1"/>
    <dgm:cxn modelId="{8ECFCCF7-0E62-4B0E-B171-4BAB4896C67C}" type="presOf" srcId="{3D999782-DE86-480E-B0B9-8B77928DA6F2}" destId="{BB2F3E02-B8C0-4A9D-AB14-8A7A0487887B}" srcOrd="0" destOrd="0" presId="urn:microsoft.com/office/officeart/2005/8/layout/radial1"/>
    <dgm:cxn modelId="{64B5C609-9969-4F5B-B562-768C434966E6}" type="presOf" srcId="{83F6DB0E-B3D7-46FD-A6A5-A7F2FD260BE5}" destId="{798951F6-B003-4CCA-B7AB-F3E391227FF5}" srcOrd="0" destOrd="0" presId="urn:microsoft.com/office/officeart/2005/8/layout/radial1"/>
    <dgm:cxn modelId="{EE99AC8E-1443-4B28-A72D-B5AC3BB1D0FD}" type="presOf" srcId="{7580F4DD-9578-4EC7-9706-2791BD495C10}" destId="{16F9BD58-3222-445E-9E1A-7712C08FF988}" srcOrd="0" destOrd="0" presId="urn:microsoft.com/office/officeart/2005/8/layout/radial1"/>
    <dgm:cxn modelId="{1216EA3F-FEF6-44E2-A42F-408345ED11A1}" type="presOf" srcId="{ECE7B6A4-8C85-4364-874F-823FA42C0DBC}" destId="{508F8A41-EF44-452A-91D8-17FF43EDEF07}" srcOrd="1" destOrd="0" presId="urn:microsoft.com/office/officeart/2005/8/layout/radial1"/>
    <dgm:cxn modelId="{ED2DC362-C2BB-4630-A65F-8C965677AD3C}" type="presOf" srcId="{67ADACB4-344D-449E-B432-B7057679EB9F}" destId="{3FCCDB00-1C65-4EAE-9FA0-7943AA544820}" srcOrd="1" destOrd="0" presId="urn:microsoft.com/office/officeart/2005/8/layout/radial1"/>
    <dgm:cxn modelId="{5E6B669A-D3C9-4164-8539-94296C66C06B}" type="presOf" srcId="{ECE7B6A4-8C85-4364-874F-823FA42C0DBC}" destId="{7DE1D65B-DF32-4171-9E7A-E49339917776}" srcOrd="0" destOrd="0" presId="urn:microsoft.com/office/officeart/2005/8/layout/radial1"/>
    <dgm:cxn modelId="{E7D29371-0B5C-4A96-A084-39DAB8726C72}" type="presOf" srcId="{AA24460F-8EE6-49C9-8637-E3596BA4D219}" destId="{50280417-12BA-47F1-8D97-4E38F068C1C7}" srcOrd="1" destOrd="0" presId="urn:microsoft.com/office/officeart/2005/8/layout/radial1"/>
    <dgm:cxn modelId="{6309B86C-B9AD-4DFA-A175-9F7BFF2E936C}" type="presOf" srcId="{56ACFDFE-51C8-448E-8DB5-D22428BA42CF}" destId="{47F3830A-C8E7-49D9-941E-BA30F04DA5C9}" srcOrd="0" destOrd="0" presId="urn:microsoft.com/office/officeart/2005/8/layout/radial1"/>
    <dgm:cxn modelId="{F7077301-C326-4B07-9A7B-35D476EB4C11}" type="presOf" srcId="{ED01F35C-301C-46B5-8245-CCBDFA7D7E8D}" destId="{C462C88D-6666-4CCF-8F95-B4CB183C6BD7}" srcOrd="1" destOrd="0" presId="urn:microsoft.com/office/officeart/2005/8/layout/radial1"/>
    <dgm:cxn modelId="{87A1E082-46AC-47BE-9BF8-6C42683BA1EF}" srcId="{83F6DB0E-B3D7-46FD-A6A5-A7F2FD260BE5}" destId="{7580F4DD-9578-4EC7-9706-2791BD495C10}" srcOrd="3" destOrd="0" parTransId="{AA24460F-8EE6-49C9-8637-E3596BA4D219}" sibTransId="{642D124E-C13C-4433-BA4A-42EB91D63297}"/>
    <dgm:cxn modelId="{5371006C-82BB-44F4-9D84-11AB44CCECC5}" type="presOf" srcId="{ED01F35C-301C-46B5-8245-CCBDFA7D7E8D}" destId="{CBB622AE-1EEB-4E9B-A7AB-FEB571855ABE}" srcOrd="0" destOrd="0" presId="urn:microsoft.com/office/officeart/2005/8/layout/radial1"/>
    <dgm:cxn modelId="{6C53284E-52D6-4400-BC79-DDD39271AC90}" type="presOf" srcId="{AA24460F-8EE6-49C9-8637-E3596BA4D219}" destId="{D9DFDD59-21AA-4508-A30A-27B62AD647BD}" srcOrd="0" destOrd="0" presId="urn:microsoft.com/office/officeart/2005/8/layout/radial1"/>
    <dgm:cxn modelId="{C5CA7F69-C6CB-41A5-8AE3-D5EE4955922C}" srcId="{83F6DB0E-B3D7-46FD-A6A5-A7F2FD260BE5}" destId="{56ACFDFE-51C8-448E-8DB5-D22428BA42CF}" srcOrd="1" destOrd="0" parTransId="{ED01F35C-301C-46B5-8245-CCBDFA7D7E8D}" sibTransId="{24FCA52C-15B6-4366-9EC8-34C0C7A5D3BC}"/>
    <dgm:cxn modelId="{655D890B-DC3A-408C-B36A-FB94CC6C0F0F}" type="presOf" srcId="{0E66F4CE-FBA4-470A-8111-3C9BAFDD8672}" destId="{EAFB128C-F502-47B9-B302-38D7AEAA8661}" srcOrd="0" destOrd="0" presId="urn:microsoft.com/office/officeart/2005/8/layout/radial1"/>
    <dgm:cxn modelId="{E7CB6747-1EA4-4E92-9917-6C20B8D50823}" srcId="{83F6DB0E-B3D7-46FD-A6A5-A7F2FD260BE5}" destId="{6C9A7D58-34BA-4937-A80D-2CAF7629F584}" srcOrd="2" destOrd="0" parTransId="{ECE7B6A4-8C85-4364-874F-823FA42C0DBC}" sibTransId="{5F2E717A-139B-4822-84D4-3E59321B6400}"/>
    <dgm:cxn modelId="{71DC9565-4364-4B30-BB8A-18606AEA772F}" srcId="{83F6DB0E-B3D7-46FD-A6A5-A7F2FD260BE5}" destId="{0E66F4CE-FBA4-470A-8111-3C9BAFDD8672}" srcOrd="0" destOrd="0" parTransId="{67ADACB4-344D-449E-B432-B7057679EB9F}" sibTransId="{598F9C8B-7409-4775-813A-4BC419267773}"/>
    <dgm:cxn modelId="{8B206D87-934F-4401-8E5B-02B693359429}" type="presParOf" srcId="{BB2F3E02-B8C0-4A9D-AB14-8A7A0487887B}" destId="{798951F6-B003-4CCA-B7AB-F3E391227FF5}" srcOrd="0" destOrd="0" presId="urn:microsoft.com/office/officeart/2005/8/layout/radial1"/>
    <dgm:cxn modelId="{C1FB96F4-0B82-4C5E-9DD6-A4A08A5C1CCB}" type="presParOf" srcId="{BB2F3E02-B8C0-4A9D-AB14-8A7A0487887B}" destId="{77C1A16E-A33F-4328-9C30-2B8078A34CDE}" srcOrd="1" destOrd="0" presId="urn:microsoft.com/office/officeart/2005/8/layout/radial1"/>
    <dgm:cxn modelId="{81A2A959-6F6C-4DDA-B020-2114B8C7AA61}" type="presParOf" srcId="{77C1A16E-A33F-4328-9C30-2B8078A34CDE}" destId="{3FCCDB00-1C65-4EAE-9FA0-7943AA544820}" srcOrd="0" destOrd="0" presId="urn:microsoft.com/office/officeart/2005/8/layout/radial1"/>
    <dgm:cxn modelId="{C5EB1520-7E24-46D6-AC7B-FC7CB35BA6A3}" type="presParOf" srcId="{BB2F3E02-B8C0-4A9D-AB14-8A7A0487887B}" destId="{EAFB128C-F502-47B9-B302-38D7AEAA8661}" srcOrd="2" destOrd="0" presId="urn:microsoft.com/office/officeart/2005/8/layout/radial1"/>
    <dgm:cxn modelId="{1D55C352-2AF6-4EAF-84FA-1742B95962A9}" type="presParOf" srcId="{BB2F3E02-B8C0-4A9D-AB14-8A7A0487887B}" destId="{CBB622AE-1EEB-4E9B-A7AB-FEB571855ABE}" srcOrd="3" destOrd="0" presId="urn:microsoft.com/office/officeart/2005/8/layout/radial1"/>
    <dgm:cxn modelId="{99D0E349-F8C1-4555-B618-81EA0E9D80B5}" type="presParOf" srcId="{CBB622AE-1EEB-4E9B-A7AB-FEB571855ABE}" destId="{C462C88D-6666-4CCF-8F95-B4CB183C6BD7}" srcOrd="0" destOrd="0" presId="urn:microsoft.com/office/officeart/2005/8/layout/radial1"/>
    <dgm:cxn modelId="{066A836F-BE37-46DC-B7DE-AA0FF928B961}" type="presParOf" srcId="{BB2F3E02-B8C0-4A9D-AB14-8A7A0487887B}" destId="{47F3830A-C8E7-49D9-941E-BA30F04DA5C9}" srcOrd="4" destOrd="0" presId="urn:microsoft.com/office/officeart/2005/8/layout/radial1"/>
    <dgm:cxn modelId="{438E2A0B-F6B6-44FA-9F92-070B105BA1DC}" type="presParOf" srcId="{BB2F3E02-B8C0-4A9D-AB14-8A7A0487887B}" destId="{7DE1D65B-DF32-4171-9E7A-E49339917776}" srcOrd="5" destOrd="0" presId="urn:microsoft.com/office/officeart/2005/8/layout/radial1"/>
    <dgm:cxn modelId="{2B44C534-C649-4AC9-9885-E14BE731200F}" type="presParOf" srcId="{7DE1D65B-DF32-4171-9E7A-E49339917776}" destId="{508F8A41-EF44-452A-91D8-17FF43EDEF07}" srcOrd="0" destOrd="0" presId="urn:microsoft.com/office/officeart/2005/8/layout/radial1"/>
    <dgm:cxn modelId="{A2A88CA9-E835-4B97-846B-30518993170A}" type="presParOf" srcId="{BB2F3E02-B8C0-4A9D-AB14-8A7A0487887B}" destId="{2A789497-3BEB-4384-8357-FDABAB12B50F}" srcOrd="6" destOrd="0" presId="urn:microsoft.com/office/officeart/2005/8/layout/radial1"/>
    <dgm:cxn modelId="{5098949C-0E00-4AFB-A7C6-D31113D1452C}" type="presParOf" srcId="{BB2F3E02-B8C0-4A9D-AB14-8A7A0487887B}" destId="{D9DFDD59-21AA-4508-A30A-27B62AD647BD}" srcOrd="7" destOrd="0" presId="urn:microsoft.com/office/officeart/2005/8/layout/radial1"/>
    <dgm:cxn modelId="{B88D1F5A-E10B-46A7-AB3C-994F27227103}" type="presParOf" srcId="{D9DFDD59-21AA-4508-A30A-27B62AD647BD}" destId="{50280417-12BA-47F1-8D97-4E38F068C1C7}" srcOrd="0" destOrd="0" presId="urn:microsoft.com/office/officeart/2005/8/layout/radial1"/>
    <dgm:cxn modelId="{A6BD0054-3B86-42DD-A265-E884DBAF0AAD}" type="presParOf" srcId="{BB2F3E02-B8C0-4A9D-AB14-8A7A0487887B}" destId="{16F9BD58-3222-445E-9E1A-7712C08FF988}" srcOrd="8" destOrd="0" presId="urn:microsoft.com/office/officeart/2005/8/layout/radial1"/>
  </dgm:cxnLst>
  <dgm:bg>
    <a:gradFill flip="none" rotWithShape="1">
      <a:gsLst>
        <a:gs pos="4000">
          <a:srgbClr val="FDFFE7"/>
        </a:gs>
        <a:gs pos="74000">
          <a:schemeClr val="accent1">
            <a:lumMod val="20000"/>
            <a:lumOff val="80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951F6-B003-4CCA-B7AB-F3E391227FF5}">
      <dsp:nvSpPr>
        <dsp:cNvPr id="0" name=""/>
        <dsp:cNvSpPr/>
      </dsp:nvSpPr>
      <dsp:spPr>
        <a:xfrm>
          <a:off x="1442287" y="2368308"/>
          <a:ext cx="1969938" cy="1306810"/>
        </a:xfrm>
        <a:prstGeom prst="ellipse">
          <a:avLst/>
        </a:prstGeom>
        <a:gradFill rotWithShape="0">
          <a:gsLst>
            <a:gs pos="0">
              <a:srgbClr val="FDFFE7"/>
            </a:gs>
            <a:gs pos="97000">
              <a:schemeClr val="accent6">
                <a:lumMod val="60000"/>
                <a:lumOff val="40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контроль</a:t>
          </a:r>
          <a:endParaRPr lang="ru-RU" sz="200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0778" y="2559686"/>
        <a:ext cx="1392956" cy="924054"/>
      </dsp:txXfrm>
    </dsp:sp>
    <dsp:sp modelId="{77C1A16E-A33F-4328-9C30-2B8078A34CDE}">
      <dsp:nvSpPr>
        <dsp:cNvPr id="0" name=""/>
        <dsp:cNvSpPr/>
      </dsp:nvSpPr>
      <dsp:spPr>
        <a:xfrm rot="16095619">
          <a:off x="2185320" y="2128223"/>
          <a:ext cx="431101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431101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90093" y="2142211"/>
        <a:ext cx="21555" cy="21555"/>
      </dsp:txXfrm>
    </dsp:sp>
    <dsp:sp modelId="{EAFB128C-F502-47B9-B302-38D7AEAA8661}">
      <dsp:nvSpPr>
        <dsp:cNvPr id="0" name=""/>
        <dsp:cNvSpPr/>
      </dsp:nvSpPr>
      <dsp:spPr>
        <a:xfrm>
          <a:off x="1721085" y="631028"/>
          <a:ext cx="1306810" cy="1306810"/>
        </a:xfrm>
        <a:prstGeom prst="ellipse">
          <a:avLst/>
        </a:prstGeom>
        <a:gradFill rotWithShape="0">
          <a:gsLst>
            <a:gs pos="0">
              <a:schemeClr val="accent6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2463" y="822406"/>
        <a:ext cx="924054" cy="924054"/>
      </dsp:txXfrm>
    </dsp:sp>
    <dsp:sp modelId="{CBB622AE-1EEB-4E9B-A7AB-FEB571855ABE}">
      <dsp:nvSpPr>
        <dsp:cNvPr id="0" name=""/>
        <dsp:cNvSpPr/>
      </dsp:nvSpPr>
      <dsp:spPr>
        <a:xfrm rot="21526715">
          <a:off x="3411716" y="2975834"/>
          <a:ext cx="11633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633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17242" y="3000309"/>
        <a:ext cx="581" cy="581"/>
      </dsp:txXfrm>
    </dsp:sp>
    <dsp:sp modelId="{47F3830A-C8E7-49D9-941E-BA30F04DA5C9}">
      <dsp:nvSpPr>
        <dsp:cNvPr id="0" name=""/>
        <dsp:cNvSpPr/>
      </dsp:nvSpPr>
      <dsp:spPr>
        <a:xfrm>
          <a:off x="3423199" y="2333142"/>
          <a:ext cx="1306810" cy="1306810"/>
        </a:xfrm>
        <a:prstGeom prst="ellipse">
          <a:avLst/>
        </a:prstGeom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78000">
              <a:schemeClr val="accent3">
                <a:shade val="94000"/>
                <a:lumMod val="94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и утверждение проекта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4577" y="2524520"/>
        <a:ext cx="924054" cy="924054"/>
      </dsp:txXfrm>
    </dsp:sp>
    <dsp:sp modelId="{7DE1D65B-DF32-4171-9E7A-E49339917776}">
      <dsp:nvSpPr>
        <dsp:cNvPr id="0" name=""/>
        <dsp:cNvSpPr/>
      </dsp:nvSpPr>
      <dsp:spPr>
        <a:xfrm rot="5508782">
          <a:off x="2220476" y="3830513"/>
          <a:ext cx="360789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60789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91851" y="3846259"/>
        <a:ext cx="18039" cy="18039"/>
      </dsp:txXfrm>
    </dsp:sp>
    <dsp:sp modelId="{2A789497-3BEB-4384-8357-FDABAB12B50F}">
      <dsp:nvSpPr>
        <dsp:cNvPr id="0" name=""/>
        <dsp:cNvSpPr/>
      </dsp:nvSpPr>
      <dsp:spPr>
        <a:xfrm>
          <a:off x="1721085" y="4035256"/>
          <a:ext cx="1306810" cy="1306810"/>
        </a:xfrm>
        <a:prstGeom prst="ellipse">
          <a:avLst/>
        </a:prstGeom>
        <a:gradFill rotWithShape="0">
          <a:gsLst>
            <a:gs pos="0">
              <a:schemeClr val="accent1">
                <a:lumMod val="60000"/>
                <a:lumOff val="40000"/>
              </a:schemeClr>
            </a:gs>
            <a:gs pos="97000">
              <a:srgbClr val="FDFFE7"/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2463" y="4226634"/>
        <a:ext cx="924054" cy="924054"/>
      </dsp:txXfrm>
    </dsp:sp>
    <dsp:sp modelId="{D9DFDD59-21AA-4508-A30A-27B62AD647BD}">
      <dsp:nvSpPr>
        <dsp:cNvPr id="0" name=""/>
        <dsp:cNvSpPr/>
      </dsp:nvSpPr>
      <dsp:spPr>
        <a:xfrm rot="10868879">
          <a:off x="1325639" y="2976046"/>
          <a:ext cx="117108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117108" y="24765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381265" y="2997884"/>
        <a:ext cx="5855" cy="5855"/>
      </dsp:txXfrm>
    </dsp:sp>
    <dsp:sp modelId="{16F9BD58-3222-445E-9E1A-7712C08FF988}">
      <dsp:nvSpPr>
        <dsp:cNvPr id="0" name=""/>
        <dsp:cNvSpPr/>
      </dsp:nvSpPr>
      <dsp:spPr>
        <a:xfrm>
          <a:off x="18971" y="2333142"/>
          <a:ext cx="1306810" cy="1306810"/>
        </a:xfrm>
        <a:prstGeom prst="ellipse">
          <a:avLst/>
        </a:prstGeom>
        <a:gradFill rotWithShape="0">
          <a:gsLst>
            <a:gs pos="64000">
              <a:schemeClr val="accent1">
                <a:lumMod val="60000"/>
                <a:lumOff val="40000"/>
              </a:schemeClr>
            </a:gs>
            <a:gs pos="97000">
              <a:schemeClr val="accent6">
                <a:lumMod val="40000"/>
                <a:lumOff val="60000"/>
              </a:schemeClr>
            </a:gs>
          </a:gsLst>
          <a:lin ang="5400000" scaled="0"/>
        </a:gra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Подготовка, рассмотрение и утверждение отчета об исполнении бюджета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0349" y="2524520"/>
        <a:ext cx="924054" cy="924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0.49618</cdr:x>
      <cdr:y>0.24783</cdr:y>
    </cdr:from>
    <cdr:to>
      <cdr:x>0.59579</cdr:x>
      <cdr:y>0.38628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54578" y="163677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32BC6-9063-446C-9AD6-AEA39B8A9F69}" type="datetimeFigureOut">
              <a:rPr lang="ru-RU" smtClean="0"/>
              <a:t>24.04.2023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478E6-0B9E-465B-9E92-605526F466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52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0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622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12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74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29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0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30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28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15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49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968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528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44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3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84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8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675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43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5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273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3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26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849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1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347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51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368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82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821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61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6303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16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7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556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1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77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991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984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999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7901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900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952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9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6892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854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23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252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076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5667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273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5573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97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03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71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2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478E6-0B9E-465B-9E92-605526F466A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9EE0-DC03-44DE-8BD3-19746402EB6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540CC-1BE9-4887-892E-C297D3E17A9D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2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A693-8655-4697-96F2-183264BBC46E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08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BC5F-C2D0-4AD3-A118-77484D608DB8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343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1E4D-75DE-4BCD-A3E5-FC8523635357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25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499B-35F5-4AA1-8BF7-8CB42B5443F1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565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8A0B-D88D-4A86-B103-3253996DF0D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5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2663-F6CA-4C4C-92CF-C78720FB640C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8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5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9032-9EE5-4D76-AD6B-9733BA99BBAD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27CD9-0103-46AD-BE70-3D3F5E422817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E5CA-4530-42A9-920A-1B9BDC996DC3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6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7C4E-79D0-4D60-9931-976F5A8E6FB0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9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56396-F3D3-476C-9454-B7872851085C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1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FA13-3051-46F9-AC40-569869B6B7A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6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4730-56C6-410A-92C9-C67AD0B2797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3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BB58-5AFC-4100-A019-D3FFB567F23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58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68DAB-D804-4BF8-9256-7022B38D295F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9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aldom-okrug.r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microsoft.com/office/2007/relationships/hdphoto" Target="../media/hdphoto13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4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"/>
            <a:ext cx="9976104" cy="70134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0" y="576072"/>
            <a:ext cx="990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75000"/>
                    </a:schemeClr>
                  </a:glow>
                </a:effectLst>
                <a:latin typeface="Times New Roman"/>
              </a:rPr>
              <a:t> 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ТАЛДОМСКИЙ  </a:t>
            </a:r>
            <a:r>
              <a:rPr lang="ru" sz="40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ГОРОДСКОЙ  </a:t>
            </a:r>
            <a:r>
              <a:rPr lang="ru" sz="40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ОКРУГ</a:t>
            </a:r>
            <a:endParaRPr lang="ru-RU" sz="4000" dirty="0">
              <a:effectLst>
                <a:glow rad="127000">
                  <a:schemeClr val="accent2">
                    <a:lumMod val="5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5572231"/>
            <a:ext cx="9906000" cy="1017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r>
              <a:rPr lang="ru" sz="23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к  проекту </a:t>
            </a:r>
            <a:r>
              <a:rPr lang="ru" sz="23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 решения  Совета  депутатов  Талдомского  </a:t>
            </a:r>
            <a:r>
              <a:rPr lang="ru" sz="23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городского </a:t>
            </a:r>
            <a:r>
              <a:rPr lang="ru" sz="23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округа </a:t>
            </a:r>
            <a:r>
              <a:rPr lang="ru" sz="2400" b="1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«</a:t>
            </a:r>
            <a:r>
              <a:rPr lang="ru" sz="2400" b="1" dirty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/>
              </a:rPr>
              <a:t>Об исполнении бюджета Талдомского городского округа за 2022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3464" y="1984248"/>
            <a:ext cx="9326880" cy="256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БЮДЖЕТ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ДЛЯ  ГРАЖДАН</a:t>
            </a:r>
            <a:endParaRPr lang="ru-RU" sz="72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-73151"/>
            <a:ext cx="731520" cy="77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8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FFE7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-182880"/>
            <a:ext cx="10040112" cy="1019592"/>
          </a:xfrm>
          <a:prstGeom prst="roundRect">
            <a:avLst/>
          </a:prstGeom>
          <a:gradFill flip="none" rotWithShape="1">
            <a:gsLst>
              <a:gs pos="13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бюджетного процесса</a:t>
            </a:r>
            <a:endParaRPr lang="ru-RU" sz="48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76872" y="850392"/>
            <a:ext cx="3026664" cy="1645158"/>
          </a:xfrm>
          <a:prstGeom prst="rect">
            <a:avLst/>
          </a:prstGeom>
          <a:gradFill flip="none" rotWithShape="1">
            <a:gsLst>
              <a:gs pos="24000">
                <a:srgbClr val="FDFFE7"/>
              </a:gs>
              <a:gs pos="74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подготовка и составление отчетности об исполнении бюджета. Готовиться проект решения Совета депутатов об исполнении бюджета, направляемый для проверки в контрольно-счетную палату, назначаются публичные слушания и по итогу выносится на утверждение Советом депутатов городского округа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76872" y="2486026"/>
            <a:ext cx="3026664" cy="1981200"/>
          </a:xfrm>
          <a:prstGeom prst="rect">
            <a:avLst/>
          </a:prstGeom>
          <a:gradFill flip="none" rotWithShape="1">
            <a:gsLst>
              <a:gs pos="146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организуется Финансовым управлением Администрации Талдомского городского округа на основе сводной бюджетной росписи и кассового плана. 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76872" y="4457700"/>
            <a:ext cx="3026664" cy="1419225"/>
          </a:xfrm>
          <a:prstGeom prst="rect">
            <a:avLst/>
          </a:prstGeom>
          <a:gradFill flip="none" rotWithShape="1">
            <a:gsLst>
              <a:gs pos="14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  <a:gs pos="52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налоговая, бюджетная и долговая политика на предстоящий трехлетний период 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79086" y="5876926"/>
            <a:ext cx="3024450" cy="981074"/>
          </a:xfrm>
          <a:prstGeom prst="rect">
            <a:avLst/>
          </a:prstGeom>
          <a:gradFill flip="none" rotWithShape="1">
            <a:gsLst>
              <a:gs pos="19000">
                <a:srgbClr val="FDFFE7"/>
              </a:gs>
              <a:gs pos="8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Подготовленный проект бюджета вносится в Совет депутатов  Талдомского городского округа, рассматривается и утверждается до начала очередного финансового года</a:t>
            </a:r>
            <a:endParaRPr lang="ru-RU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16307076"/>
              </p:ext>
            </p:extLst>
          </p:nvPr>
        </p:nvGraphicFramePr>
        <p:xfrm>
          <a:off x="-1" y="884904"/>
          <a:ext cx="4748982" cy="597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Стрелка вниз 11"/>
          <p:cNvSpPr/>
          <p:nvPr/>
        </p:nvSpPr>
        <p:spPr>
          <a:xfrm rot="7958643">
            <a:off x="795622" y="4473834"/>
            <a:ext cx="481795" cy="772087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700785">
            <a:off x="2897028" y="4356938"/>
            <a:ext cx="481794" cy="772086"/>
          </a:xfrm>
          <a:prstGeom prst="downArrow">
            <a:avLst/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909284">
            <a:off x="3272883" y="2489442"/>
            <a:ext cx="382437" cy="759478"/>
          </a:xfrm>
          <a:prstGeom prst="downArrow">
            <a:avLst>
              <a:gd name="adj1" fmla="val 49734"/>
              <a:gd name="adj2" fmla="val 50000"/>
            </a:avLst>
          </a:prstGeom>
          <a:gradFill>
            <a:gsLst>
              <a:gs pos="84660">
                <a:schemeClr val="accent5">
                  <a:lumMod val="75000"/>
                </a:schemeClr>
              </a:gs>
              <a:gs pos="45000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822722" y="884904"/>
            <a:ext cx="2079523" cy="959930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непрерывно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4837471" y="1909724"/>
            <a:ext cx="1976284" cy="1157941"/>
          </a:xfrm>
          <a:prstGeom prst="ellipse">
            <a:avLst/>
          </a:prstGeom>
          <a:gradFill>
            <a:gsLst>
              <a:gs pos="12000">
                <a:srgbClr val="FDFFE7"/>
              </a:gs>
              <a:gs pos="74000">
                <a:schemeClr val="accent3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я</a:t>
            </a:r>
            <a:r>
              <a:rPr lang="ru-RU" dirty="0" smtClean="0"/>
              <a:t>нварь-май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4855278" y="3141406"/>
            <a:ext cx="2002722" cy="1131350"/>
          </a:xfrm>
          <a:prstGeom prst="ellipse">
            <a:avLst/>
          </a:prstGeom>
          <a:gradFill>
            <a:gsLst>
              <a:gs pos="0">
                <a:srgbClr val="FFFFCC"/>
              </a:gs>
              <a:gs pos="78000">
                <a:schemeClr val="accent6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январь-декабрь</a:t>
            </a:r>
            <a:endParaRPr lang="ru-RU" dirty="0"/>
          </a:p>
        </p:txBody>
      </p:sp>
      <p:sp>
        <p:nvSpPr>
          <p:cNvPr id="18" name="Овал 17"/>
          <p:cNvSpPr/>
          <p:nvPr/>
        </p:nvSpPr>
        <p:spPr>
          <a:xfrm>
            <a:off x="4809786" y="4336026"/>
            <a:ext cx="2033466" cy="1238864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8000">
                <a:schemeClr val="accent2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август-ноябрь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4734232" y="5668444"/>
            <a:ext cx="2064775" cy="1071569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78000">
                <a:schemeClr val="accent3">
                  <a:shade val="94000"/>
                  <a:lumMod val="94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ноябрь-декабрь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CCFF33"/>
            </a:gs>
            <a:gs pos="0">
              <a:srgbClr val="CCFF33"/>
            </a:gs>
            <a:gs pos="89000">
              <a:srgbClr val="CCFF3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6625" y="-82296"/>
            <a:ext cx="10001873" cy="6940296"/>
          </a:xfrm>
          <a:prstGeom prst="rect">
            <a:avLst/>
          </a:prstGeom>
          <a:gradFill flip="none" rotWithShape="1">
            <a:gsLst>
              <a:gs pos="16000">
                <a:schemeClr val="accent1">
                  <a:lumMod val="20000"/>
                  <a:lumOff val="80000"/>
                </a:schemeClr>
              </a:gs>
              <a:gs pos="80000">
                <a:srgbClr val="FDFFE7"/>
              </a:gs>
              <a:gs pos="98000">
                <a:schemeClr val="bg1"/>
              </a:gs>
            </a:gsLst>
            <a:lin ang="162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 ИНФОРМАЦИЯ  ДЛЯ  ГРАЖДАН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i="1" dirty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Местонахождение: 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141900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Московская область,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Талдом, 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Маркса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д.12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8(49620)6-08-27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taldom_budget@mail.ru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ятница 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8.30-18.00, обед с 12.30 до 14.00. 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Выходной: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Приемный день- среда</a:t>
            </a:r>
          </a:p>
          <a:p>
            <a:pPr indent="0" algn="ctr">
              <a:lnSpc>
                <a:spcPts val="2160"/>
              </a:lnSpc>
              <a:spcAft>
                <a:spcPts val="1260"/>
              </a:spcAft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9.00-17.00 (перерыв 12.30-14.00)</a:t>
            </a:r>
          </a:p>
          <a:p>
            <a:pPr indent="0" algn="ctr">
              <a:lnSpc>
                <a:spcPts val="2160"/>
              </a:lnSpc>
              <a:spcBef>
                <a:spcPts val="2520"/>
              </a:spcBef>
              <a:spcAft>
                <a:spcPts val="1260"/>
              </a:spcAft>
            </a:pPr>
            <a:endParaRPr lang="ru" sz="1100" b="1" dirty="0">
              <a:latin typeface="Courier New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968496"/>
            <a:ext cx="7997952" cy="13228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136"/>
              </a:lnSpc>
              <a:spcBef>
                <a:spcPts val="1260"/>
              </a:spcBef>
            </a:pPr>
            <a:endParaRPr lang="en-US" sz="1100" b="1" u="sng" dirty="0">
              <a:solidFill>
                <a:srgbClr val="0563C1"/>
              </a:solidFill>
              <a:latin typeface="Courier New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7000">
              <a:srgbClr val="FDFFE7"/>
            </a:gs>
            <a:gs pos="46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79263"/>
            <a:ext cx="9906000" cy="59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 ЦЕЛИ  БЮДЖЕТНОЙ  </a:t>
            </a:r>
            <a:r>
              <a:rPr lang="ru-RU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ПОЛИТИКИ</a:t>
            </a:r>
            <a:endParaRPr lang="ru-RU" sz="32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Табличка 5"/>
          <p:cNvSpPr/>
          <p:nvPr/>
        </p:nvSpPr>
        <p:spPr>
          <a:xfrm>
            <a:off x="512064" y="2020824"/>
            <a:ext cx="2670048" cy="2999232"/>
          </a:xfrm>
          <a:prstGeom prst="plaque">
            <a:avLst/>
          </a:prstGeom>
          <a:gradFill>
            <a:gsLst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sz="20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  <a:endParaRPr lang="ru-RU" sz="20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абличка 6"/>
          <p:cNvSpPr/>
          <p:nvPr/>
        </p:nvSpPr>
        <p:spPr>
          <a:xfrm flipH="1">
            <a:off x="3401568" y="1993392"/>
            <a:ext cx="2935224" cy="2971800"/>
          </a:xfrm>
          <a:prstGeom prst="plaque">
            <a:avLst/>
          </a:prstGeom>
          <a:gradFill>
            <a:gsLst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</p:txBody>
      </p:sp>
      <p:sp>
        <p:nvSpPr>
          <p:cNvPr id="8" name="Табличка 7"/>
          <p:cNvSpPr/>
          <p:nvPr/>
        </p:nvSpPr>
        <p:spPr>
          <a:xfrm>
            <a:off x="6510528" y="1984248"/>
            <a:ext cx="2825496" cy="2971800"/>
          </a:xfrm>
          <a:prstGeom prst="plaque">
            <a:avLst/>
          </a:prstGeom>
          <a:gradFill>
            <a:gsLst>
              <a:gs pos="77000">
                <a:srgbClr val="FDFFE7"/>
              </a:gs>
              <a:gs pos="0">
                <a:srgbClr val="FBE8DD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ПРОЗРАЧНОСТИ </a:t>
            </a:r>
            <a:endParaRPr lang="ru-RU" sz="2000" dirty="0" smtClean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0" y="5130716"/>
            <a:ext cx="9906000" cy="1775614"/>
          </a:xfrm>
          <a:prstGeom prst="rect">
            <a:avLst/>
          </a:prstGeom>
          <a:gradFill>
            <a:gsLst>
              <a:gs pos="0">
                <a:srgbClr val="FDFFE7"/>
              </a:gs>
              <a:gs pos="85000">
                <a:srgbClr val="FDFFE7"/>
              </a:gs>
              <a:gs pos="39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</a:t>
            </a:r>
            <a:r>
              <a:rPr lang="ru-RU" sz="2400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самоуправления</a:t>
            </a:r>
            <a:endParaRPr lang="ru-RU" sz="240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1481328" y="996696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532376" y="993648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8086344" y="935736"/>
            <a:ext cx="484632" cy="978408"/>
          </a:xfrm>
          <a:prstGeom prst="downArrow">
            <a:avLst/>
          </a:prstGeom>
          <a:gradFill>
            <a:gsLst>
              <a:gs pos="90517">
                <a:srgbClr val="FEFFDC"/>
              </a:gs>
              <a:gs pos="83900">
                <a:srgbClr val="FDFFE7"/>
              </a:gs>
              <a:gs pos="100000">
                <a:srgbClr val="FFFFCC"/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9000">
              <a:schemeClr val="accent1">
                <a:lumMod val="20000"/>
                <a:lumOff val="80000"/>
              </a:schemeClr>
            </a:gs>
            <a:gs pos="45000">
              <a:srgbClr val="FDFFE7"/>
            </a:gs>
            <a:gs pos="93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-5" y="-19236"/>
            <a:ext cx="9906004" cy="1015663"/>
          </a:xfrm>
          <a:prstGeom prst="rect">
            <a:avLst/>
          </a:prstGeom>
          <a:gradFill>
            <a:gsLst>
              <a:gs pos="74000">
                <a:srgbClr val="FDFFE7"/>
              </a:gs>
              <a:gs pos="16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ПРИОРИТЕТЫ БЮДЖЕТНОЙ ПОЛИТИКИ </a:t>
            </a:r>
          </a:p>
          <a:p>
            <a:pPr algn="ctr"/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ОКРУГА В 2022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6500" y="2828836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51514" y="4278663"/>
            <a:ext cx="2109020" cy="2579337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населению Талдомского городского округа качественных муниципальных услуг на основе муниципального задания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rot="10800000" flipH="1" flipV="1">
            <a:off x="5178719" y="4253372"/>
            <a:ext cx="2212257" cy="2604628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управления бюджетными расходами за счет оптимизации их структуры по всем отраслям социально-культурной сферы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238630"/>
            <a:ext cx="2871216" cy="2227619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социально-экономического развития Талдомского городского округа и привлечения инвестиций</a:t>
            </a:r>
            <a:endParaRPr lang="ru-RU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276725"/>
            <a:ext cx="2593683" cy="2581275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бюджетного процесса, в том числе программного подхода в бюджетном процессе, внедрение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типового бюджета,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ГИС  РЭБ </a:t>
            </a:r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(Государственной информационной системе регионального электронного бюджета)</a:t>
            </a:r>
            <a:endParaRPr lang="ru-RU" sz="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68312" y="1247774"/>
            <a:ext cx="2837688" cy="2174677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657600" y="1247774"/>
            <a:ext cx="2604595" cy="2177729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мер, направленных на увеличение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доходов бюджета Талдомского городского округа</a:t>
            </a:r>
            <a:endParaRPr lang="ru-RU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7614740" y="4261104"/>
            <a:ext cx="2291260" cy="2596896"/>
          </a:xfrm>
          <a:prstGeom prst="rect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умеренной политики в сфере заимствований и управления муниципальным долгом Талдомского городского округа</a:t>
            </a:r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 rot="5400000">
            <a:off x="1124712" y="996696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760976" y="1002792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8223504" y="999744"/>
            <a:ext cx="4480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1045464" y="3834384"/>
            <a:ext cx="60045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5400000">
            <a:off x="3627120" y="3837432"/>
            <a:ext cx="569976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6025896" y="3849624"/>
            <a:ext cx="576072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8452104" y="3816096"/>
            <a:ext cx="618744" cy="484632"/>
          </a:xfrm>
          <a:prstGeom prst="rightArrow">
            <a:avLst/>
          </a:prstGeom>
          <a:gradFill>
            <a:gsLst>
              <a:gs pos="21000">
                <a:srgbClr val="FDFFE7"/>
              </a:gs>
              <a:gs pos="100000">
                <a:schemeClr val="accent1">
                  <a:lumMod val="45000"/>
                  <a:lumOff val="55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  <a:gs pos="9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7000">
              <a:srgbClr val="FDFFE7"/>
            </a:gs>
            <a:gs pos="76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1440" y="-155448"/>
            <a:ext cx="9997440" cy="551688"/>
          </a:xfrm>
          <a:gradFill>
            <a:gsLst>
              <a:gs pos="98000">
                <a:srgbClr val="FDFFE7"/>
              </a:gs>
              <a:gs pos="26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Талдомского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8652385" y="6253313"/>
            <a:ext cx="993059" cy="344129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00584" y="2704562"/>
            <a:ext cx="6044184" cy="3138453"/>
          </a:xfrm>
          <a:prstGeom prst="rect">
            <a:avLst/>
          </a:prstGeom>
          <a:gradFill>
            <a:gsLst>
              <a:gs pos="26000">
                <a:srgbClr val="FDFFE7"/>
              </a:gs>
              <a:gs pos="0">
                <a:srgbClr val="FFFFCC"/>
              </a:gs>
              <a:gs pos="0">
                <a:srgbClr val="BBECD6"/>
              </a:gs>
              <a:gs pos="62000">
                <a:schemeClr val="accent1">
                  <a:lumMod val="20000"/>
                  <a:lumOff val="8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46 431 человек (на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регионального и межмуниципального значения в Талдомском округе составляет 550 км, из них 367 км с усовершенствованным типом покрытия, более 169 км с переходным типом покрытия и 13,7 км грунтовые. Данные дороги общего пользования являются собственностью Московской области.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протяжённость дорог местного значения составляет 395,76 км, из них с твёрдым покрытием 232,6 км.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транспортные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магистрали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Москва-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Савёлово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Москва-Дубна.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 Талдомском городском округе.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23 регулярных маршрута пассажирских перевозок по регулируемым тарифам, на которых отдельным категориям граждан предоставляются меры социальной поддержки.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протяженность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маршрутной сети оставляет 841,6 км.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приёма и отправки грузов и пассажиров - железнодорожная станция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порт и таможенный пост находится в г. Кимры Тверской области в 25 км. от Талдома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Ближайший аэропорт Шереметьево расположен в 100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883742"/>
            <a:ext cx="74725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128016" y="5842337"/>
            <a:ext cx="6062472" cy="1015663"/>
          </a:xfrm>
          <a:prstGeom prst="rect">
            <a:avLst/>
          </a:prstGeom>
          <a:gradFill>
            <a:gsLst>
              <a:gs pos="51092">
                <a:schemeClr val="accent1">
                  <a:lumMod val="20000"/>
                  <a:lumOff val="80000"/>
                </a:schemeClr>
              </a:gs>
              <a:gs pos="0">
                <a:srgbClr val="FFFFCC"/>
              </a:gs>
              <a:gs pos="0">
                <a:srgbClr val="BBECD6"/>
              </a:gs>
              <a:gs pos="71000">
                <a:schemeClr val="accent1">
                  <a:lumMod val="20000"/>
                  <a:lumOff val="80000"/>
                </a:schemeClr>
              </a:gs>
              <a:gs pos="43000">
                <a:srgbClr val="FDFFE7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9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Административный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городского округа с указанием на единой ситуационной схеме границ и наименований территорий Талдомский городской округ расположен в 111 км к северу от Москвы. Площадь района составляет 1427 км². Район граничит с Дмитровским и Сергиево-Посадским районами Московской области, городским округом Дубна, а также — на северо-востоке с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Калязинским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районом Тверской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82296" y="369779"/>
            <a:ext cx="9988296" cy="2369880"/>
          </a:xfrm>
          <a:prstGeom prst="rect">
            <a:avLst/>
          </a:prstGeom>
          <a:gradFill>
            <a:gsLst>
              <a:gs pos="6000">
                <a:srgbClr val="FDFFE7"/>
              </a:gs>
              <a:gs pos="0">
                <a:srgbClr val="FFFFCC"/>
              </a:gs>
              <a:gs pos="0">
                <a:srgbClr val="FDFFE7"/>
              </a:gs>
              <a:gs pos="71000">
                <a:schemeClr val="accent1">
                  <a:lumMod val="20000"/>
                  <a:lumOff val="80000"/>
                </a:schemeClr>
              </a:gs>
              <a:gs pos="20430">
                <a:srgbClr val="EBF9EE"/>
              </a:gs>
              <a:gs pos="43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ПРЕОБРАЗОВАНИЕ РАЙОНА В ГОРОДСКОЙ ОКРУГ</a:t>
            </a:r>
          </a:p>
          <a:p>
            <a:r>
              <a:rPr lang="ru-RU" sz="1200" dirty="0" smtClean="0">
                <a:effectLst>
                  <a:glow rad="127000">
                    <a:srgbClr val="FFFFCC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Граница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Талдомского городского округа утверждена Законом Московской области от 28. 05. 2018 № 70/2018-03 «Об организации местного самоуправления на территории Талдомского муниципального района» (с изменениями на 13.06.2019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Согласно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утвержденному Закону Московской области от 28. 05. 2018 № 70/2018-03 были объединены в Талдомский городской округ следующие территории: территории городского поселения Вербилки Талдомского муниципального района, городского поселения Северный Талдомского муниципального района, городского поселения Талдом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Гуслевское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Ермолинское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Квашенковское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Талдомского муниципального района, сельского поселения Темповое Талдомского муниципального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сёл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деревень).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 – город Талдом.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города и районного центра Московской области Талдом получил в 1929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 Талдом отметил 345 лет со дня со дня образования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84" y="2139696"/>
            <a:ext cx="4014216" cy="4608576"/>
          </a:xfrm>
          <a:prstGeom prst="rect">
            <a:avLst/>
          </a:prstGeom>
          <a:gradFill>
            <a:gsLst>
              <a:gs pos="27000">
                <a:srgbClr val="FDFFE7"/>
              </a:gs>
              <a:gs pos="70073">
                <a:srgbClr val="FDFFE7"/>
              </a:gs>
              <a:gs pos="33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effectLst>
            <a:glow rad="127000">
              <a:schemeClr val="accent1">
                <a:lumMod val="20000"/>
                <a:lumOff val="80000"/>
              </a:schemeClr>
            </a:glo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3846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-82296"/>
            <a:ext cx="10158984" cy="6952664"/>
          </a:xfrm>
          <a:prstGeom prst="rect">
            <a:avLst/>
          </a:prstGeom>
          <a:solidFill>
            <a:srgbClr val="DEF6FE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39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10003536" cy="1477328"/>
          </a:xfrm>
          <a:prstGeom prst="rect">
            <a:avLst/>
          </a:prstGeom>
          <a:gradFill>
            <a:gsLst>
              <a:gs pos="26000">
                <a:srgbClr val="FDFFE7"/>
              </a:gs>
              <a:gs pos="8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</a:t>
            </a:r>
          </a:p>
          <a:p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ТАЛДОМСКОГО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 МОСКОВСКОЙ ОБЛАСТИ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380744"/>
            <a:ext cx="9985248" cy="5477256"/>
          </a:xfrm>
          <a:prstGeom prst="rect">
            <a:avLst/>
          </a:prstGeom>
          <a:gradFill>
            <a:gsLst>
              <a:gs pos="58000">
                <a:srgbClr val="FDFFE7"/>
              </a:gs>
              <a:gs pos="2000">
                <a:schemeClr val="accent1">
                  <a:lumMod val="20000"/>
                  <a:lumOff val="80000"/>
                </a:schemeClr>
              </a:gs>
              <a:gs pos="82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Бюджет Талдомского городского округа и отчет об исполнении бюджета публикуется в средствах массовой информации, размещается на официальном сайте Администрации  Талдомского городского округа выносится на публичные слушания в сроки, определенные бюджетным законодательством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для граждан – это упрощенная версия бюджетного документа, которая использует неформальный язык и доступные форматы, чтобы облегчить для граждан понимание бюджета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реализации системы мер по повышению бюджетной грамотности и т.д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Такая «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упрощенная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версия содержит информационно-аналитический материал, доступный для широкого круга неподготовленных пользователей: основы бюджета и бюджетного процесса, исполнение бюджета, проект бюджета, государственные программы, публичные слушания и другая информация для граждан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размещения информации о бюджете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Официальный сайт Администрации Талдомского городского округа Московской области: 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sz="1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taldom-okrug.ru</a:t>
            </a:r>
            <a:endParaRPr lang="ru-RU" sz="1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Официальное печатное издание: газета «Заря»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144">
              <a:srgbClr val="FDFFE7"/>
            </a:gs>
            <a:gs pos="100000">
              <a:srgbClr val="FFFFCC"/>
            </a:gs>
            <a:gs pos="68000">
              <a:schemeClr val="accent1">
                <a:lumMod val="45000"/>
                <a:lumOff val="5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" y="-82296"/>
            <a:ext cx="9994391" cy="923330"/>
          </a:xfrm>
          <a:prstGeom prst="rect">
            <a:avLst/>
          </a:prstGeom>
          <a:gradFill flip="none" rotWithShape="1">
            <a:gsLst>
              <a:gs pos="50000">
                <a:srgbClr val="FDFFE7"/>
              </a:gs>
              <a:gs pos="8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 БЮДЖЕТНЫХ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                                         ТАЛДОМСКОГО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 ОКРУГА  МОСКОВСКОЙ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2022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8492"/>
              </p:ext>
            </p:extLst>
          </p:nvPr>
        </p:nvGraphicFramePr>
        <p:xfrm>
          <a:off x="0" y="832104"/>
          <a:ext cx="9966960" cy="6283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4357">
                  <a:extLst>
                    <a:ext uri="{9D8B030D-6E8A-4147-A177-3AD203B41FA5}">
                      <a16:colId xmlns:a16="http://schemas.microsoft.com/office/drawing/2014/main" val="1577062898"/>
                    </a:ext>
                  </a:extLst>
                </a:gridCol>
                <a:gridCol w="1247887">
                  <a:extLst>
                    <a:ext uri="{9D8B030D-6E8A-4147-A177-3AD203B41FA5}">
                      <a16:colId xmlns:a16="http://schemas.microsoft.com/office/drawing/2014/main" val="2452928510"/>
                    </a:ext>
                  </a:extLst>
                </a:gridCol>
                <a:gridCol w="1441525">
                  <a:extLst>
                    <a:ext uri="{9D8B030D-6E8A-4147-A177-3AD203B41FA5}">
                      <a16:colId xmlns:a16="http://schemas.microsoft.com/office/drawing/2014/main" val="3155623702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2516122161"/>
                    </a:ext>
                  </a:extLst>
                </a:gridCol>
                <a:gridCol w="1510304">
                  <a:extLst>
                    <a:ext uri="{9D8B030D-6E8A-4147-A177-3AD203B41FA5}">
                      <a16:colId xmlns:a16="http://schemas.microsoft.com/office/drawing/2014/main" val="3796627788"/>
                    </a:ext>
                  </a:extLst>
                </a:gridCol>
                <a:gridCol w="1197033">
                  <a:extLst>
                    <a:ext uri="{9D8B030D-6E8A-4147-A177-3AD203B41FA5}">
                      <a16:colId xmlns:a16="http://schemas.microsoft.com/office/drawing/2014/main" val="2753268227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7731157"/>
                    </a:ext>
                  </a:extLst>
                </a:gridCol>
              </a:tblGrid>
              <a:tr h="2234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первоначально утвержденного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Годовой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об исполнении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муниципального образования Московской области и финансовый контроль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</a:t>
                      </a:r>
                    </a:p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 бюджета муниципального образования Московской области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начала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субъекту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(из 60 муниципальных образований)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>
                    <a:gradFill>
                      <a:gsLst>
                        <a:gs pos="6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59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1548732"/>
                  </a:ext>
                </a:extLst>
              </a:tr>
              <a:tr h="92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900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6939274"/>
                  </a:ext>
                </a:extLst>
              </a:tr>
              <a:tr h="12735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4000">
                          <a:srgbClr val="FDFFE7"/>
                        </a:gs>
                        <a:gs pos="8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91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38000">
                          <a:srgbClr val="FDFFE7"/>
                        </a:gs>
                        <a:gs pos="68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797118"/>
                  </a:ext>
                </a:extLst>
              </a:tr>
              <a:tr h="1850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Количество баллов по Талдомскому городскому округу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3000">
                          <a:srgbClr val="FDFFE7"/>
                        </a:gs>
                        <a:gs pos="79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24-25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04" marR="6604" marT="6604" marB="0" anchor="ctr">
                    <a:gradFill>
                      <a:gsLst>
                        <a:gs pos="44000">
                          <a:srgbClr val="FDFFE7"/>
                        </a:gs>
                        <a:gs pos="77000">
                          <a:schemeClr val="accent1">
                            <a:lumMod val="45000"/>
                            <a:lumOff val="55000"/>
                          </a:schemeClr>
                        </a:gs>
                        <a:gs pos="2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9876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2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82296"/>
            <a:ext cx="10015728" cy="7694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39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социально-экономического развития Талдомского городского округа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89508"/>
              </p:ext>
            </p:extLst>
          </p:nvPr>
        </p:nvGraphicFramePr>
        <p:xfrm>
          <a:off x="0" y="694944"/>
          <a:ext cx="9994392" cy="6171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4071498075"/>
                    </a:ext>
                  </a:extLst>
                </a:gridCol>
                <a:gridCol w="975575">
                  <a:extLst>
                    <a:ext uri="{9D8B030D-6E8A-4147-A177-3AD203B41FA5}">
                      <a16:colId xmlns:a16="http://schemas.microsoft.com/office/drawing/2014/main" val="1090338617"/>
                    </a:ext>
                  </a:extLst>
                </a:gridCol>
                <a:gridCol w="1081825">
                  <a:extLst>
                    <a:ext uri="{9D8B030D-6E8A-4147-A177-3AD203B41FA5}">
                      <a16:colId xmlns:a16="http://schemas.microsoft.com/office/drawing/2014/main" val="1691277606"/>
                    </a:ext>
                  </a:extLst>
                </a:gridCol>
                <a:gridCol w="1120462">
                  <a:extLst>
                    <a:ext uri="{9D8B030D-6E8A-4147-A177-3AD203B41FA5}">
                      <a16:colId xmlns:a16="http://schemas.microsoft.com/office/drawing/2014/main" val="3427126317"/>
                    </a:ext>
                  </a:extLst>
                </a:gridCol>
                <a:gridCol w="953037">
                  <a:extLst>
                    <a:ext uri="{9D8B030D-6E8A-4147-A177-3AD203B41FA5}">
                      <a16:colId xmlns:a16="http://schemas.microsoft.com/office/drawing/2014/main" val="4137910692"/>
                    </a:ext>
                  </a:extLst>
                </a:gridCol>
                <a:gridCol w="1133340">
                  <a:extLst>
                    <a:ext uri="{9D8B030D-6E8A-4147-A177-3AD203B41FA5}">
                      <a16:colId xmlns:a16="http://schemas.microsoft.com/office/drawing/2014/main" val="4190329693"/>
                    </a:ext>
                  </a:extLst>
                </a:gridCol>
                <a:gridCol w="1058428">
                  <a:extLst>
                    <a:ext uri="{9D8B030D-6E8A-4147-A177-3AD203B41FA5}">
                      <a16:colId xmlns:a16="http://schemas.microsoft.com/office/drawing/2014/main" val="439627962"/>
                    </a:ext>
                  </a:extLst>
                </a:gridCol>
                <a:gridCol w="1157125">
                  <a:extLst>
                    <a:ext uri="{9D8B030D-6E8A-4147-A177-3AD203B41FA5}">
                      <a16:colId xmlns:a16="http://schemas.microsoft.com/office/drawing/2014/main" val="3281792967"/>
                    </a:ext>
                  </a:extLst>
                </a:gridCol>
              </a:tblGrid>
              <a:tr h="5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Ожидаемое</a:t>
                      </a:r>
                    </a:p>
                    <a:p>
                      <a:pPr marL="19177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6125030"/>
                  </a:ext>
                </a:extLst>
              </a:tr>
              <a:tr h="3952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6701942"/>
                  </a:ext>
                </a:extLst>
              </a:tr>
              <a:tr h="619415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Численность 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 на конец года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чел</a:t>
                      </a: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45 891,0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46 431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46 431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2618170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Естественный прирост населения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чел</a:t>
                      </a: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-459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-387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-490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-490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2557345"/>
                  </a:ext>
                </a:extLst>
              </a:tr>
              <a:tr h="478082">
                <a:tc>
                  <a:txBody>
                    <a:bodyPr/>
                    <a:lstStyle/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Миграционный прирост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чел.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9680415"/>
                  </a:ext>
                </a:extLst>
              </a:tr>
              <a:tr h="1136642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Объем отгруженных товаров собственного производства, выполненных работ и услуг собственными силами по промышленным видам деятельности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 руб</a:t>
                      </a:r>
                      <a:r>
                        <a:rPr lang="ru-RU" sz="14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4 991,3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8 400,00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5 275,2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5275,2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660008"/>
                  </a:ext>
                </a:extLst>
              </a:tr>
              <a:tr h="57188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Инвестиции в основной капитал по предприятиям и организациям округа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1 360,0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234,47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164,32%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3137498"/>
                  </a:ext>
                </a:extLst>
              </a:tr>
              <a:tr h="48362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Ввод в эксплуатацию жилых домов за год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827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тыс. м</a:t>
                      </a:r>
                      <a:r>
                        <a:rPr lang="ru" sz="1400" b="0" baseline="30000" dirty="0" smtClean="0">
                          <a:latin typeface="Times New Roman"/>
                        </a:rPr>
                        <a:t>2</a:t>
                      </a:r>
                    </a:p>
                    <a:p>
                      <a:pPr marL="128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57,47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4332756"/>
                  </a:ext>
                </a:extLst>
              </a:tr>
              <a:tr h="7601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7. Уровень обеспеченности населения жильем (на конец года)</a:t>
                      </a:r>
                    </a:p>
                    <a:p>
                      <a:pPr algn="l">
                        <a:lnSpc>
                          <a:spcPts val="144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77800" indent="0"/>
                      <a:r>
                        <a:rPr lang="ru" sz="1400" b="0" dirty="0">
                          <a:latin typeface="Times New Roman"/>
                        </a:rPr>
                        <a:t>м</a:t>
                      </a:r>
                      <a:r>
                        <a:rPr lang="ru" sz="1400" b="0" baseline="30000" dirty="0">
                          <a:latin typeface="Times New Roman"/>
                        </a:rPr>
                        <a:t>2</a:t>
                      </a:r>
                      <a:r>
                        <a:rPr lang="ru" sz="1400" b="0" dirty="0">
                          <a:latin typeface="Times New Roman"/>
                        </a:rPr>
                        <a:t> / чел.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36,58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26,57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72%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37,23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3423468"/>
                  </a:ext>
                </a:extLst>
              </a:tr>
              <a:tr h="597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8. Оборот розничной торговли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dirty="0" smtClean="0">
                          <a:latin typeface="Times New Roman"/>
                        </a:rPr>
                        <a:t> в ценах соответствующих лет</a:t>
                      </a:r>
                    </a:p>
                    <a:p>
                      <a:pPr algn="l">
                        <a:lnSpc>
                          <a:spcPts val="1415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27000" indent="0"/>
                      <a:r>
                        <a:rPr lang="ru" sz="1400" b="0" dirty="0">
                          <a:latin typeface="Times New Roman"/>
                        </a:rPr>
                        <a:t>млн. руб.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8 129,3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70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8397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8 792,4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614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167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33"/>
            </a:gs>
            <a:gs pos="100000">
              <a:schemeClr val="accent1">
                <a:lumMod val="45000"/>
                <a:lumOff val="55000"/>
              </a:schemeClr>
            </a:gs>
            <a:gs pos="50000">
              <a:schemeClr val="bg1"/>
            </a:gs>
            <a:gs pos="3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18872"/>
            <a:ext cx="9985248" cy="707886"/>
          </a:xfrm>
          <a:prstGeom prst="rect">
            <a:avLst/>
          </a:prstGeom>
          <a:gradFill flip="none" rotWithShape="1">
            <a:gsLst>
              <a:gs pos="44000">
                <a:schemeClr val="accent1">
                  <a:lumMod val="40000"/>
                  <a:lumOff val="60000"/>
                </a:schemeClr>
              </a:gs>
              <a:gs pos="85000">
                <a:srgbClr val="FDFFE7"/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</a:t>
            </a: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Талдомского городского округа за 2022 год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066197"/>
              </p:ext>
            </p:extLst>
          </p:nvPr>
        </p:nvGraphicFramePr>
        <p:xfrm>
          <a:off x="0" y="594360"/>
          <a:ext cx="9985248" cy="62767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7547">
                  <a:extLst>
                    <a:ext uri="{9D8B030D-6E8A-4147-A177-3AD203B41FA5}">
                      <a16:colId xmlns:a16="http://schemas.microsoft.com/office/drawing/2014/main" val="4071498075"/>
                    </a:ext>
                  </a:extLst>
                </a:gridCol>
                <a:gridCol w="966709">
                  <a:extLst>
                    <a:ext uri="{9D8B030D-6E8A-4147-A177-3AD203B41FA5}">
                      <a16:colId xmlns:a16="http://schemas.microsoft.com/office/drawing/2014/main" val="1090338617"/>
                    </a:ext>
                  </a:extLst>
                </a:gridCol>
                <a:gridCol w="928140">
                  <a:extLst>
                    <a:ext uri="{9D8B030D-6E8A-4147-A177-3AD203B41FA5}">
                      <a16:colId xmlns:a16="http://schemas.microsoft.com/office/drawing/2014/main" val="1691277606"/>
                    </a:ext>
                  </a:extLst>
                </a:gridCol>
                <a:gridCol w="985273">
                  <a:extLst>
                    <a:ext uri="{9D8B030D-6E8A-4147-A177-3AD203B41FA5}">
                      <a16:colId xmlns:a16="http://schemas.microsoft.com/office/drawing/2014/main" val="3427126317"/>
                    </a:ext>
                  </a:extLst>
                </a:gridCol>
                <a:gridCol w="920378">
                  <a:extLst>
                    <a:ext uri="{9D8B030D-6E8A-4147-A177-3AD203B41FA5}">
                      <a16:colId xmlns:a16="http://schemas.microsoft.com/office/drawing/2014/main" val="4137910692"/>
                    </a:ext>
                  </a:extLst>
                </a:gridCol>
                <a:gridCol w="996921">
                  <a:extLst>
                    <a:ext uri="{9D8B030D-6E8A-4147-A177-3AD203B41FA5}">
                      <a16:colId xmlns:a16="http://schemas.microsoft.com/office/drawing/2014/main" val="4190329693"/>
                    </a:ext>
                  </a:extLst>
                </a:gridCol>
                <a:gridCol w="1030817">
                  <a:extLst>
                    <a:ext uri="{9D8B030D-6E8A-4147-A177-3AD203B41FA5}">
                      <a16:colId xmlns:a16="http://schemas.microsoft.com/office/drawing/2014/main" val="439627962"/>
                    </a:ext>
                  </a:extLst>
                </a:gridCol>
                <a:gridCol w="1209463">
                  <a:extLst>
                    <a:ext uri="{9D8B030D-6E8A-4147-A177-3AD203B41FA5}">
                      <a16:colId xmlns:a16="http://schemas.microsoft.com/office/drawing/2014/main" val="3281792967"/>
                    </a:ext>
                  </a:extLst>
                </a:gridCol>
              </a:tblGrid>
              <a:tr h="77514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42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значения  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выполнение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917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выполнения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6125030"/>
                  </a:ext>
                </a:extLst>
              </a:tr>
              <a:tr h="2036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22" marR="672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6701942"/>
                  </a:ext>
                </a:extLst>
              </a:tr>
              <a:tr h="581665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Фонд заработной платы,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5 187,0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5 535,0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5 940,0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5 940,0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2618170"/>
                  </a:ext>
                </a:extLst>
              </a:tr>
              <a:tr h="539381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Среднемесячная начисленная заработная плата работников, всего по городскому округу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52 445,0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57 000,0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108,7 %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56 462,0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56 462,0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8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52557345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Среднемесячная номинальная начисленная заработная плата педагогических работников общеобразовательных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56 992,1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64 681,00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113,5 %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57 818,9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57 819,9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9680415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 Среднемесячная номинальная начисленная заработная плата педагогических работников дошкольных образовательных организаций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59 666,3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61 127,7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60 280,5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60280,5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660008"/>
                  </a:ext>
                </a:extLst>
              </a:tr>
              <a:tr h="898967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 Среднемесячная номинальная начисленная заработная плата педагогических работников организаций дополнительного образования детей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66 355,0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56 355,0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72 968,0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72 968,0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3137498"/>
                  </a:ext>
                </a:extLst>
              </a:tr>
              <a:tr h="7191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 Среднемесячная начисленная заработная плата работников муниципальных учреждений культуры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55 049,8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318,0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57 542,5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57 542,5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4332756"/>
                  </a:ext>
                </a:extLst>
              </a:tr>
              <a:tr h="259074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 Индекс потребительских цен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400" b="0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100 %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43423468"/>
                  </a:ext>
                </a:extLst>
              </a:tr>
              <a:tr h="250866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 Уровень безработицы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процент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0,46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65,2 %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100</a:t>
                      </a:r>
                      <a:r>
                        <a:rPr lang="ru-RU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6146449"/>
                  </a:ext>
                </a:extLst>
              </a:tr>
              <a:tr h="430670">
                <a:tc>
                  <a:txBody>
                    <a:bodyPr/>
                    <a:lstStyle/>
                    <a:p>
                      <a:pPr algn="l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17. Прожиточный минимум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руб./на душу населения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13 580,0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16 223,0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103,3 %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17 277,0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100 %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2" marR="4482" marT="67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7157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7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995814"/>
              </p:ext>
            </p:extLst>
          </p:nvPr>
        </p:nvGraphicFramePr>
        <p:xfrm>
          <a:off x="0" y="4156365"/>
          <a:ext cx="9994392" cy="2760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128">
                  <a:extLst>
                    <a:ext uri="{9D8B030D-6E8A-4147-A177-3AD203B41FA5}">
                      <a16:colId xmlns:a16="http://schemas.microsoft.com/office/drawing/2014/main" val="2790254041"/>
                    </a:ext>
                  </a:extLst>
                </a:gridCol>
                <a:gridCol w="3193187">
                  <a:extLst>
                    <a:ext uri="{9D8B030D-6E8A-4147-A177-3AD203B41FA5}">
                      <a16:colId xmlns:a16="http://schemas.microsoft.com/office/drawing/2014/main" val="1085350515"/>
                    </a:ext>
                  </a:extLst>
                </a:gridCol>
                <a:gridCol w="1922038">
                  <a:extLst>
                    <a:ext uri="{9D8B030D-6E8A-4147-A177-3AD203B41FA5}">
                      <a16:colId xmlns:a16="http://schemas.microsoft.com/office/drawing/2014/main" val="2187949970"/>
                    </a:ext>
                  </a:extLst>
                </a:gridCol>
                <a:gridCol w="1922038">
                  <a:extLst>
                    <a:ext uri="{9D8B030D-6E8A-4147-A177-3AD203B41FA5}">
                      <a16:colId xmlns:a16="http://schemas.microsoft.com/office/drawing/2014/main" val="429473592"/>
                    </a:ext>
                  </a:extLst>
                </a:gridCol>
                <a:gridCol w="2333001">
                  <a:extLst>
                    <a:ext uri="{9D8B030D-6E8A-4147-A177-3AD203B41FA5}">
                      <a16:colId xmlns:a16="http://schemas.microsoft.com/office/drawing/2014/main" val="665281835"/>
                    </a:ext>
                  </a:extLst>
                </a:gridCol>
              </a:tblGrid>
              <a:tr h="521486"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2022 год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выполнения плана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7716208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доходов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3 684 130,55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4536825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275 310,00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1 428 032,60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9690021"/>
                  </a:ext>
                </a:extLst>
              </a:tr>
              <a:tr h="6732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РФ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408 820,55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348 501,23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113562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расходов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757 728,45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658744"/>
                  </a:ext>
                </a:extLst>
              </a:tr>
              <a:tr h="33827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   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-73 597,90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160 074,36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4806044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48 044,51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DFFE7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87100731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08962451"/>
              </p:ext>
            </p:extLst>
          </p:nvPr>
        </p:nvGraphicFramePr>
        <p:xfrm>
          <a:off x="-9144" y="231886"/>
          <a:ext cx="9994392" cy="408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-107758"/>
            <a:ext cx="9985248" cy="1107996"/>
          </a:xfrm>
          <a:prstGeom prst="rect">
            <a:avLst/>
          </a:prstGeom>
          <a:gradFill>
            <a:gsLst>
              <a:gs pos="11000">
                <a:srgbClr val="FDFFE7"/>
              </a:gs>
              <a:gs pos="95000">
                <a:srgbClr val="FDFFE7"/>
              </a:gs>
              <a:gs pos="29000">
                <a:schemeClr val="accent1">
                  <a:lumMod val="45000"/>
                  <a:lumOff val="55000"/>
                </a:schemeClr>
              </a:gs>
              <a:gs pos="74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выполнении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характеристик бюджета</a:t>
            </a:r>
          </a:p>
          <a:p>
            <a:pPr algn="ctr"/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Талдомского городского округа за 2022 год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ru-RU" sz="11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accent1">
                <a:lumMod val="20000"/>
                <a:lumOff val="80000"/>
              </a:schemeClr>
            </a:gs>
            <a:gs pos="8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3463" flipV="1">
            <a:off x="9189732" y="196819"/>
            <a:ext cx="304733" cy="2205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" y="-109728"/>
            <a:ext cx="10076688" cy="7123176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accent1">
                <a:alpha val="1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-73152" y="-201167"/>
            <a:ext cx="10085832" cy="2528897"/>
          </a:xfrm>
          <a:prstGeom prst="rect">
            <a:avLst/>
          </a:prstGeom>
          <a:effectLst>
            <a:glow rad="127000">
              <a:schemeClr val="accent1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pPr indent="0" algn="ctr">
              <a:lnSpc>
                <a:spcPts val="3840"/>
              </a:lnSpc>
            </a:pPr>
            <a:endParaRPr lang="ru" sz="3200" b="1" i="1" dirty="0" smtClean="0">
              <a:solidFill>
                <a:srgbClr val="0070C0"/>
              </a:solidFill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r>
              <a:rPr lang="ru" sz="3200" b="1" i="1" dirty="0" smtClean="0">
                <a:solidFill>
                  <a:srgbClr val="0070C0"/>
                </a:solidFill>
                <a:latin typeface="Times New Roman"/>
              </a:rPr>
              <a:t> </a:t>
            </a:r>
            <a:r>
              <a:rPr lang="ru" sz="3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БЮДЖЕТ  ДЛЯ  </a:t>
            </a:r>
            <a:r>
              <a:rPr lang="ru" sz="3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ГРАЖДАН  </a:t>
            </a:r>
          </a:p>
          <a:p>
            <a:pPr indent="0">
              <a:lnSpc>
                <a:spcPts val="3840"/>
              </a:lnSpc>
            </a:pPr>
            <a:r>
              <a:rPr lang="ru" sz="145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РАЗРАБОТАН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ФИНАНСОВЫМ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УПРАВЛЕНИЕМ     </a:t>
            </a:r>
            <a:r>
              <a:rPr lang="ru" sz="1200" b="1" i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АДМИНИСТРАЦИИ  ТАЛДОМСКОГО  ГОРОДСКОГО 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 </a:t>
            </a:r>
            <a:r>
              <a:rPr lang="ru-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НА</a:t>
            </a:r>
            <a:r>
              <a:rPr lang="ru" sz="1200" b="1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 ОСНОВАНИИ    ГОДОВОГО  ОТЧЕТА </a:t>
            </a:r>
            <a:r>
              <a:rPr lang="ru" sz="1200" b="1" i="1" dirty="0" smtClean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/>
              </a:rPr>
              <a:t>«ОБ ИСПОЛНЕНИИ БЮДЖЕТА ТАЛДОМСКОГО ГОРОДСКОГО  ОКРУГА  ЗА  2022  ГОД»  ФОРМЫ  №  0503117</a:t>
            </a:r>
            <a:endParaRPr lang="ru" sz="1200" b="1" i="1" dirty="0">
              <a:solidFill>
                <a:schemeClr val="accent2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Times New Roman"/>
            </a:endParaRPr>
          </a:p>
          <a:p>
            <a:pPr indent="0" algn="ctr">
              <a:lnSpc>
                <a:spcPts val="3840"/>
              </a:lnSpc>
            </a:pP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5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FF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58459" y="656397"/>
            <a:ext cx="597408" cy="40444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800" u="sng" dirty="0" smtClean="0">
                <a:latin typeface="Times New Roman"/>
              </a:rPr>
              <a:t>(тыс. руб.)</a:t>
            </a:r>
            <a:endParaRPr lang="ru" sz="800" u="sng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497515"/>
              </p:ext>
            </p:extLst>
          </p:nvPr>
        </p:nvGraphicFramePr>
        <p:xfrm>
          <a:off x="0" y="823960"/>
          <a:ext cx="10003536" cy="6112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0302">
                  <a:extLst>
                    <a:ext uri="{9D8B030D-6E8A-4147-A177-3AD203B41FA5}">
                      <a16:colId xmlns:a16="http://schemas.microsoft.com/office/drawing/2014/main" val="1851960878"/>
                    </a:ext>
                  </a:extLst>
                </a:gridCol>
                <a:gridCol w="1050421">
                  <a:extLst>
                    <a:ext uri="{9D8B030D-6E8A-4147-A177-3AD203B41FA5}">
                      <a16:colId xmlns:a16="http://schemas.microsoft.com/office/drawing/2014/main" val="2937631847"/>
                    </a:ext>
                  </a:extLst>
                </a:gridCol>
                <a:gridCol w="957661">
                  <a:extLst>
                    <a:ext uri="{9D8B030D-6E8A-4147-A177-3AD203B41FA5}">
                      <a16:colId xmlns:a16="http://schemas.microsoft.com/office/drawing/2014/main" val="4141405040"/>
                    </a:ext>
                  </a:extLst>
                </a:gridCol>
                <a:gridCol w="1275152">
                  <a:extLst>
                    <a:ext uri="{9D8B030D-6E8A-4147-A177-3AD203B41FA5}">
                      <a16:colId xmlns:a16="http://schemas.microsoft.com/office/drawing/2014/main" val="398914457"/>
                    </a:ext>
                  </a:extLst>
                </a:gridCol>
              </a:tblGrid>
              <a:tr h="748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решению</a:t>
                      </a:r>
                    </a:p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бюджете, уточненный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Фактическое исполнение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уточнённого</a:t>
                      </a:r>
                      <a:r>
                        <a:rPr lang="ru-RU" sz="105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3831981"/>
                  </a:ext>
                </a:extLst>
              </a:tr>
              <a:tr h="124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FFFCC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8443888"/>
                  </a:ext>
                </a:extLst>
              </a:tr>
              <a:tr h="1608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275 310,00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428 032,60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66584543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1 177 318,00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1 279 486,85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17038685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559863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963 416,85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341587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272388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40 318,00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46 525,31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87149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114 504,47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1241866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104 082,92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73659033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отдельных видов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073381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-9,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6587888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432,39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7477495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145 690,29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652264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46 073,63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1317024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96 000,00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99 616,66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497688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9 309,28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9382136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ЗАДОЛЖНОСТЬ И ПЕРЕРАСЧЕТЫ ПО ОТМЕНЕННЫМ НАЛОГАМ,СБОРАМ И ИНЫМ ОБЯЗАТЕЛЬНЫМ ПЛАТЕЖАМ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6553747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97 992,00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148 545,75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151,59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90459968"/>
                  </a:ext>
                </a:extLst>
              </a:tr>
              <a:tr h="207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49 537,29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5612049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ПРИРОДНЫМИ 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РЕСУРСАМИ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5714025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18 841,37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380,63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5704063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46 700,00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56 656,45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121,32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1623160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22 339,90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519,53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5332803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209,14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8221312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2 408 820,55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2 348 501,23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7066108"/>
                  </a:ext>
                </a:extLst>
              </a:tr>
              <a:tr h="1771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2 408 820,55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2 352 990,38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4140508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624 173,00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4660484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986 198,98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933 781,24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6835570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778 515,88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775 217,29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7823088"/>
                  </a:ext>
                </a:extLst>
              </a:tr>
              <a:tr h="1550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19 932,69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818,85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8186121"/>
                  </a:ext>
                </a:extLst>
              </a:tr>
              <a:tr h="305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-4  489,15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15839158"/>
                  </a:ext>
                </a:extLst>
              </a:tr>
              <a:tr h="3031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684 130,55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3 776 533,83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92" marR="4492" marT="44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0312110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109728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1000">
                <a:schemeClr val="accent1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межбюджетных трансфертах,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за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92067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078902"/>
              </p:ext>
            </p:extLst>
          </p:nvPr>
        </p:nvGraphicFramePr>
        <p:xfrm>
          <a:off x="1" y="786385"/>
          <a:ext cx="9976103" cy="6071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9713">
                  <a:extLst>
                    <a:ext uri="{9D8B030D-6E8A-4147-A177-3AD203B41FA5}">
                      <a16:colId xmlns:a16="http://schemas.microsoft.com/office/drawing/2014/main" val="2862088066"/>
                    </a:ext>
                  </a:extLst>
                </a:gridCol>
                <a:gridCol w="3317758">
                  <a:extLst>
                    <a:ext uri="{9D8B030D-6E8A-4147-A177-3AD203B41FA5}">
                      <a16:colId xmlns:a16="http://schemas.microsoft.com/office/drawing/2014/main" val="268677895"/>
                    </a:ext>
                  </a:extLst>
                </a:gridCol>
                <a:gridCol w="1884574">
                  <a:extLst>
                    <a:ext uri="{9D8B030D-6E8A-4147-A177-3AD203B41FA5}">
                      <a16:colId xmlns:a16="http://schemas.microsoft.com/office/drawing/2014/main" val="1848407461"/>
                    </a:ext>
                  </a:extLst>
                </a:gridCol>
                <a:gridCol w="1447029">
                  <a:extLst>
                    <a:ext uri="{9D8B030D-6E8A-4147-A177-3AD203B41FA5}">
                      <a16:colId xmlns:a16="http://schemas.microsoft.com/office/drawing/2014/main" val="1007336892"/>
                    </a:ext>
                  </a:extLst>
                </a:gridCol>
                <a:gridCol w="1447029">
                  <a:extLst>
                    <a:ext uri="{9D8B030D-6E8A-4147-A177-3AD203B41FA5}">
                      <a16:colId xmlns:a16="http://schemas.microsoft.com/office/drawing/2014/main" val="2431993304"/>
                    </a:ext>
                  </a:extLst>
                </a:gridCol>
              </a:tblGrid>
              <a:tr h="383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006138"/>
                  </a:ext>
                </a:extLst>
              </a:tr>
              <a:tr h="174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7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25665897"/>
                  </a:ext>
                </a:extLst>
              </a:tr>
              <a:tr h="258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032, 60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007329446"/>
                  </a:ext>
                </a:extLst>
              </a:tr>
              <a:tr h="1753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ПРИБЫЛЬ, ДОХОДЫ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885 000, 00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21433173"/>
                  </a:ext>
                </a:extLst>
              </a:tr>
              <a:tr h="2573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885 000, 00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416, 85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840970852"/>
                  </a:ext>
                </a:extLst>
              </a:tr>
              <a:tr h="927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580, 95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172332709"/>
                  </a:ext>
                </a:extLst>
              </a:tr>
              <a:tr h="1081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158, 79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780541332"/>
                  </a:ext>
                </a:extLst>
              </a:tr>
              <a:tr h="773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898, 01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878343442"/>
                  </a:ext>
                </a:extLst>
              </a:tr>
              <a:tr h="11124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1 01 02 010 01 3000 110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Федерации, а также доходов от долевого участия в организации, полученных в виде дивидендов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209314845"/>
                  </a:ext>
                </a:extLst>
              </a:tr>
              <a:tr h="9275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861, 81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927286990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92" y="-128016"/>
            <a:ext cx="9982200" cy="923330"/>
          </a:xfrm>
          <a:prstGeom prst="rect">
            <a:avLst/>
          </a:prstGeom>
          <a:gradFill flip="none" rotWithShape="1">
            <a:gsLst>
              <a:gs pos="28000">
                <a:srgbClr val="FDFFE7"/>
              </a:gs>
              <a:gs pos="7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за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тыс. руб.)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836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03718"/>
              </p:ext>
            </p:extLst>
          </p:nvPr>
        </p:nvGraphicFramePr>
        <p:xfrm>
          <a:off x="-1" y="1543660"/>
          <a:ext cx="9976104" cy="5314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8601">
                  <a:extLst>
                    <a:ext uri="{9D8B030D-6E8A-4147-A177-3AD203B41FA5}">
                      <a16:colId xmlns:a16="http://schemas.microsoft.com/office/drawing/2014/main" val="2296086697"/>
                    </a:ext>
                  </a:extLst>
                </a:gridCol>
                <a:gridCol w="3455739">
                  <a:extLst>
                    <a:ext uri="{9D8B030D-6E8A-4147-A177-3AD203B41FA5}">
                      <a16:colId xmlns:a16="http://schemas.microsoft.com/office/drawing/2014/main" val="909822834"/>
                    </a:ext>
                  </a:extLst>
                </a:gridCol>
                <a:gridCol w="2435854">
                  <a:extLst>
                    <a:ext uri="{9D8B030D-6E8A-4147-A177-3AD203B41FA5}">
                      <a16:colId xmlns:a16="http://schemas.microsoft.com/office/drawing/2014/main" val="1758857438"/>
                    </a:ext>
                  </a:extLst>
                </a:gridCol>
                <a:gridCol w="962955">
                  <a:extLst>
                    <a:ext uri="{9D8B030D-6E8A-4147-A177-3AD203B41FA5}">
                      <a16:colId xmlns:a16="http://schemas.microsoft.com/office/drawing/2014/main" val="1413088736"/>
                    </a:ext>
                  </a:extLst>
                </a:gridCol>
                <a:gridCol w="962955">
                  <a:extLst>
                    <a:ext uri="{9D8B030D-6E8A-4147-A177-3AD203B41FA5}">
                      <a16:colId xmlns:a16="http://schemas.microsoft.com/office/drawing/2014/main" val="724212547"/>
                    </a:ext>
                  </a:extLst>
                </a:gridCol>
              </a:tblGrid>
              <a:tr h="1016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828, 08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893895697"/>
                  </a:ext>
                </a:extLst>
              </a:tr>
              <a:tr h="7565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(пени по соответствующему платежу)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16, 33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478239360"/>
                  </a:ext>
                </a:extLst>
              </a:tr>
              <a:tr h="1000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1 01 02 020 01 3000 110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от осуществления деятельности физическими лицами, зарегистрированными в качестве индивидуальных предпринимателей, нотариусов, занимающихся частной практикой, адвокатов, учредивших адвокатские кабинеты, и других лиц, занимающихся частной практикой в соответствии со статьей 227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17, 40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3773690870"/>
                  </a:ext>
                </a:extLst>
              </a:tr>
              <a:tr h="387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880, 91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133,47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608351363"/>
                  </a:ext>
                </a:extLst>
              </a:tr>
              <a:tr h="529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1 01 02 030 01 1000 110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650, 85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2315172791"/>
                  </a:ext>
                </a:extLst>
              </a:tr>
              <a:tr h="3782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1 01 02 030 01 2100 110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(пени по соответствующему платежу)</a:t>
                      </a:r>
                      <a:endParaRPr lang="ru-RU" sz="8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160, 09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147398339"/>
                  </a:ext>
                </a:extLst>
              </a:tr>
              <a:tr h="500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1 01 02 030 01 3000 110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с доходов, полученных физическими лицами в соответствии со статьей 228 Налогового кодекса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69, 96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651804802"/>
                  </a:ext>
                </a:extLst>
              </a:tr>
              <a:tr h="744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1 01 02 040 01 0000 110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854, 00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429, 79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84865104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8288"/>
            <a:ext cx="9985248" cy="923330"/>
          </a:xfrm>
          <a:prstGeom prst="rect">
            <a:avLst/>
          </a:prstGeom>
          <a:gradFill flip="none" rotWithShape="1">
            <a:gsLst>
              <a:gs pos="8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 в сравнении с плановыми назначениями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22597"/>
              </p:ext>
            </p:extLst>
          </p:nvPr>
        </p:nvGraphicFramePr>
        <p:xfrm>
          <a:off x="-4915" y="886968"/>
          <a:ext cx="9981019" cy="649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2077">
                  <a:extLst>
                    <a:ext uri="{9D8B030D-6E8A-4147-A177-3AD203B41FA5}">
                      <a16:colId xmlns:a16="http://schemas.microsoft.com/office/drawing/2014/main" val="3274310665"/>
                    </a:ext>
                  </a:extLst>
                </a:gridCol>
                <a:gridCol w="3429131">
                  <a:extLst>
                    <a:ext uri="{9D8B030D-6E8A-4147-A177-3AD203B41FA5}">
                      <a16:colId xmlns:a16="http://schemas.microsoft.com/office/drawing/2014/main" val="2823903968"/>
                    </a:ext>
                  </a:extLst>
                </a:gridCol>
                <a:gridCol w="2417501">
                  <a:extLst>
                    <a:ext uri="{9D8B030D-6E8A-4147-A177-3AD203B41FA5}">
                      <a16:colId xmlns:a16="http://schemas.microsoft.com/office/drawing/2014/main" val="2081941637"/>
                    </a:ext>
                  </a:extLst>
                </a:gridCol>
                <a:gridCol w="961103">
                  <a:extLst>
                    <a:ext uri="{9D8B030D-6E8A-4147-A177-3AD203B41FA5}">
                      <a16:colId xmlns:a16="http://schemas.microsoft.com/office/drawing/2014/main" val="1830942630"/>
                    </a:ext>
                  </a:extLst>
                </a:gridCol>
                <a:gridCol w="1031207">
                  <a:extLst>
                    <a:ext uri="{9D8B030D-6E8A-4147-A177-3AD203B41FA5}">
                      <a16:colId xmlns:a16="http://schemas.microsoft.com/office/drawing/2014/main" val="2649131456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0802416"/>
                  </a:ext>
                </a:extLst>
              </a:tr>
              <a:tr h="128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90426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1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696810"/>
              </p:ext>
            </p:extLst>
          </p:nvPr>
        </p:nvGraphicFramePr>
        <p:xfrm>
          <a:off x="0" y="1406011"/>
          <a:ext cx="9994393" cy="4447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9283">
                  <a:extLst>
                    <a:ext uri="{9D8B030D-6E8A-4147-A177-3AD203B41FA5}">
                      <a16:colId xmlns:a16="http://schemas.microsoft.com/office/drawing/2014/main" val="1051749634"/>
                    </a:ext>
                  </a:extLst>
                </a:gridCol>
                <a:gridCol w="3665472">
                  <a:extLst>
                    <a:ext uri="{9D8B030D-6E8A-4147-A177-3AD203B41FA5}">
                      <a16:colId xmlns:a16="http://schemas.microsoft.com/office/drawing/2014/main" val="4104136998"/>
                    </a:ext>
                  </a:extLst>
                </a:gridCol>
                <a:gridCol w="1621391">
                  <a:extLst>
                    <a:ext uri="{9D8B030D-6E8A-4147-A177-3AD203B41FA5}">
                      <a16:colId xmlns:a16="http://schemas.microsoft.com/office/drawing/2014/main" val="2992789775"/>
                    </a:ext>
                  </a:extLst>
                </a:gridCol>
                <a:gridCol w="1327267">
                  <a:extLst>
                    <a:ext uri="{9D8B030D-6E8A-4147-A177-3AD203B41FA5}">
                      <a16:colId xmlns:a16="http://schemas.microsoft.com/office/drawing/2014/main" val="3129756647"/>
                    </a:ext>
                  </a:extLst>
                </a:gridCol>
                <a:gridCol w="1360980">
                  <a:extLst>
                    <a:ext uri="{9D8B030D-6E8A-4147-A177-3AD203B41FA5}">
                      <a16:colId xmlns:a16="http://schemas.microsoft.com/office/drawing/2014/main" val="3319017515"/>
                    </a:ext>
                  </a:extLst>
                </a:gridCol>
              </a:tblGrid>
              <a:tr h="1032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1 01 02 040 01 1000 110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виде фиксированных авансовых платежей с доходов, полученных физическими лицами, являющимися иностранными гражданами, осуществляющими трудовую деятельность по найму на основании патента в соответствии со статьей 227.1 Налогового кодекса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429, 79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637041831"/>
                  </a:ext>
                </a:extLst>
              </a:tr>
              <a:tr h="993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663, 39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520908381"/>
                  </a:ext>
                </a:extLst>
              </a:tr>
              <a:tr h="12978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649, 52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092255051"/>
                  </a:ext>
                </a:extLst>
              </a:tr>
              <a:tr h="112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компании)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7, 34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55562563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146304"/>
            <a:ext cx="9976104" cy="923330"/>
          </a:xfrm>
          <a:prstGeom prst="rect">
            <a:avLst/>
          </a:prstGeom>
          <a:gradFill flip="none" rotWithShape="1">
            <a:gsLst>
              <a:gs pos="12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 в сравнении с плановыми назначениями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010714"/>
              </p:ext>
            </p:extLst>
          </p:nvPr>
        </p:nvGraphicFramePr>
        <p:xfrm>
          <a:off x="0" y="768096"/>
          <a:ext cx="9985248" cy="635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649">
                  <a:extLst>
                    <a:ext uri="{9D8B030D-6E8A-4147-A177-3AD203B41FA5}">
                      <a16:colId xmlns:a16="http://schemas.microsoft.com/office/drawing/2014/main" val="1509668053"/>
                    </a:ext>
                  </a:extLst>
                </a:gridCol>
                <a:gridCol w="3667041">
                  <a:extLst>
                    <a:ext uri="{9D8B030D-6E8A-4147-A177-3AD203B41FA5}">
                      <a16:colId xmlns:a16="http://schemas.microsoft.com/office/drawing/2014/main" val="3268358705"/>
                    </a:ext>
                  </a:extLst>
                </a:gridCol>
                <a:gridCol w="1605568">
                  <a:extLst>
                    <a:ext uri="{9D8B030D-6E8A-4147-A177-3AD203B41FA5}">
                      <a16:colId xmlns:a16="http://schemas.microsoft.com/office/drawing/2014/main" val="899124758"/>
                    </a:ext>
                  </a:extLst>
                </a:gridCol>
                <a:gridCol w="1335495">
                  <a:extLst>
                    <a:ext uri="{9D8B030D-6E8A-4147-A177-3AD203B41FA5}">
                      <a16:colId xmlns:a16="http://schemas.microsoft.com/office/drawing/2014/main" val="47121432"/>
                    </a:ext>
                  </a:extLst>
                </a:gridCol>
                <a:gridCol w="1335495">
                  <a:extLst>
                    <a:ext uri="{9D8B030D-6E8A-4147-A177-3AD203B41FA5}">
                      <a16:colId xmlns:a16="http://schemas.microsoft.com/office/drawing/2014/main" val="2825278264"/>
                    </a:ext>
                  </a:extLst>
                </a:gridCol>
              </a:tblGrid>
              <a:tr h="4624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6323306"/>
                  </a:ext>
                </a:extLst>
              </a:tr>
              <a:tr h="172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793123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58640"/>
              </p:ext>
            </p:extLst>
          </p:nvPr>
        </p:nvGraphicFramePr>
        <p:xfrm>
          <a:off x="0" y="5860026"/>
          <a:ext cx="9985248" cy="9979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3155">
                  <a:extLst>
                    <a:ext uri="{9D8B030D-6E8A-4147-A177-3AD203B41FA5}">
                      <a16:colId xmlns:a16="http://schemas.microsoft.com/office/drawing/2014/main" val="1578494142"/>
                    </a:ext>
                  </a:extLst>
                </a:gridCol>
                <a:gridCol w="3661178">
                  <a:extLst>
                    <a:ext uri="{9D8B030D-6E8A-4147-A177-3AD203B41FA5}">
                      <a16:colId xmlns:a16="http://schemas.microsoft.com/office/drawing/2014/main" val="916519971"/>
                    </a:ext>
                  </a:extLst>
                </a:gridCol>
                <a:gridCol w="1608550">
                  <a:extLst>
                    <a:ext uri="{9D8B030D-6E8A-4147-A177-3AD203B41FA5}">
                      <a16:colId xmlns:a16="http://schemas.microsoft.com/office/drawing/2014/main" val="860202563"/>
                    </a:ext>
                  </a:extLst>
                </a:gridCol>
                <a:gridCol w="1322367">
                  <a:extLst>
                    <a:ext uri="{9D8B030D-6E8A-4147-A177-3AD203B41FA5}">
                      <a16:colId xmlns:a16="http://schemas.microsoft.com/office/drawing/2014/main" val="1563448819"/>
                    </a:ext>
                  </a:extLst>
                </a:gridCol>
                <a:gridCol w="1379998">
                  <a:extLst>
                    <a:ext uri="{9D8B030D-6E8A-4147-A177-3AD203B41FA5}">
                      <a16:colId xmlns:a16="http://schemas.microsoft.com/office/drawing/2014/main" val="3884494356"/>
                    </a:ext>
                  </a:extLst>
                </a:gridCol>
              </a:tblGrid>
              <a:tr h="997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1 01 02 080 01 3000 110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в части суммы налога, превышающей 650 000 рублей, относящейся к части налоговой базы, превышающей 5 000 000 рублей (за исключением налога на доходы физических лиц с сумм прибыли контролируемой иностранной компании, в том числе фиксированной прибыли контролируемой иностранной компании, а также налога на доходы физических лиц в отношении доходов от долевого участия в организации, полученных в виде дивидендов)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6, 53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/>
                </a:tc>
                <a:extLst>
                  <a:ext uri="{0D108BD9-81ED-4DB2-BD59-A6C34878D82A}">
                    <a16:rowId xmlns:a16="http://schemas.microsoft.com/office/drawing/2014/main" val="1429561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8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906000" cy="923330"/>
          </a:xfrm>
          <a:prstGeom prst="rect">
            <a:avLst/>
          </a:prstGeom>
          <a:gradFill flip="none" rotWithShape="1">
            <a:gsLst>
              <a:gs pos="13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77973"/>
              </p:ext>
            </p:extLst>
          </p:nvPr>
        </p:nvGraphicFramePr>
        <p:xfrm>
          <a:off x="-1" y="905256"/>
          <a:ext cx="9906002" cy="490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5446">
                  <a:extLst>
                    <a:ext uri="{9D8B030D-6E8A-4147-A177-3AD203B41FA5}">
                      <a16:colId xmlns:a16="http://schemas.microsoft.com/office/drawing/2014/main" val="1350980346"/>
                    </a:ext>
                  </a:extLst>
                </a:gridCol>
                <a:gridCol w="3205317">
                  <a:extLst>
                    <a:ext uri="{9D8B030D-6E8A-4147-A177-3AD203B41FA5}">
                      <a16:colId xmlns:a16="http://schemas.microsoft.com/office/drawing/2014/main" val="2384711"/>
                    </a:ext>
                  </a:extLst>
                </a:gridCol>
                <a:gridCol w="1897625">
                  <a:extLst>
                    <a:ext uri="{9D8B030D-6E8A-4147-A177-3AD203B41FA5}">
                      <a16:colId xmlns:a16="http://schemas.microsoft.com/office/drawing/2014/main" val="2026074972"/>
                    </a:ext>
                  </a:extLst>
                </a:gridCol>
                <a:gridCol w="1634613">
                  <a:extLst>
                    <a:ext uri="{9D8B030D-6E8A-4147-A177-3AD203B41FA5}">
                      <a16:colId xmlns:a16="http://schemas.microsoft.com/office/drawing/2014/main" val="1143666763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488816561"/>
                    </a:ext>
                  </a:extLst>
                </a:gridCol>
              </a:tblGrid>
              <a:tr h="291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дохода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5472107"/>
                  </a:ext>
                </a:extLst>
              </a:tr>
              <a:tr h="199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4044917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076727"/>
              </p:ext>
            </p:extLst>
          </p:nvPr>
        </p:nvGraphicFramePr>
        <p:xfrm>
          <a:off x="1" y="1406016"/>
          <a:ext cx="9927770" cy="5720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9618">
                  <a:extLst>
                    <a:ext uri="{9D8B030D-6E8A-4147-A177-3AD203B41FA5}">
                      <a16:colId xmlns:a16="http://schemas.microsoft.com/office/drawing/2014/main" val="2063442601"/>
                    </a:ext>
                  </a:extLst>
                </a:gridCol>
                <a:gridCol w="3491310">
                  <a:extLst>
                    <a:ext uri="{9D8B030D-6E8A-4147-A177-3AD203B41FA5}">
                      <a16:colId xmlns:a16="http://schemas.microsoft.com/office/drawing/2014/main" val="1062923100"/>
                    </a:ext>
                  </a:extLst>
                </a:gridCol>
                <a:gridCol w="1897626">
                  <a:extLst>
                    <a:ext uri="{9D8B030D-6E8A-4147-A177-3AD203B41FA5}">
                      <a16:colId xmlns:a16="http://schemas.microsoft.com/office/drawing/2014/main" val="2927307263"/>
                    </a:ext>
                  </a:extLst>
                </a:gridCol>
                <a:gridCol w="1641987">
                  <a:extLst>
                    <a:ext uri="{9D8B030D-6E8A-4147-A177-3AD203B41FA5}">
                      <a16:colId xmlns:a16="http://schemas.microsoft.com/office/drawing/2014/main" val="3122404876"/>
                    </a:ext>
                  </a:extLst>
                </a:gridCol>
                <a:gridCol w="1167229">
                  <a:extLst>
                    <a:ext uri="{9D8B030D-6E8A-4147-A177-3AD203B41FA5}">
                      <a16:colId xmlns:a16="http://schemas.microsoft.com/office/drawing/2014/main" val="1838419471"/>
                    </a:ext>
                  </a:extLst>
                </a:gridCol>
              </a:tblGrid>
              <a:tr h="323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525, 31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3335858898"/>
                  </a:ext>
                </a:extLst>
              </a:tr>
              <a:tr h="4886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4010188837"/>
                  </a:ext>
                </a:extLst>
              </a:tr>
              <a:tr h="767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1 03 02 231 01 0000 110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дизельное топливо,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1014384093"/>
                  </a:ext>
                </a:extLst>
              </a:tr>
              <a:tr h="628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125, 98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3533128038"/>
                  </a:ext>
                </a:extLst>
              </a:tr>
              <a:tr h="888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1 03 02 241 01 0000 110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моторные масла для дизельных и (или) карбюраторных (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инжекторных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двигателей,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125, 98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2805675713"/>
                  </a:ext>
                </a:extLst>
              </a:tr>
              <a:tr h="503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751, 74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1700613153"/>
                  </a:ext>
                </a:extLst>
              </a:tr>
              <a:tr h="807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1 03 02 251 01 0000 110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автомобильный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751, 74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1918750835"/>
                  </a:ext>
                </a:extLst>
              </a:tr>
              <a:tr h="503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675, 88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2377922568"/>
                  </a:ext>
                </a:extLst>
              </a:tr>
              <a:tr h="8077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1 03 02 261 01 0000 110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уплаты акцизов на прямогонный бензин, подлежащие распределению между бюджетами субъектов Российской Федерации и местными бюджетами с учетом установленных дифференцированных нормативов отчислений в местные бюджеты (по нормативам, установленным федеральным законом о федеральном бюджете в целях формирования дорожных фондов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675, 88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117,06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8" marR="3718" marT="3718" marB="0" anchor="ctr"/>
                </a:tc>
                <a:extLst>
                  <a:ext uri="{0D108BD9-81ED-4DB2-BD59-A6C34878D82A}">
                    <a16:rowId xmlns:a16="http://schemas.microsoft.com/office/drawing/2014/main" val="30913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34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3536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42855"/>
              </p:ext>
            </p:extLst>
          </p:nvPr>
        </p:nvGraphicFramePr>
        <p:xfrm>
          <a:off x="1" y="813816"/>
          <a:ext cx="10012679" cy="552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8995">
                  <a:extLst>
                    <a:ext uri="{9D8B030D-6E8A-4147-A177-3AD203B41FA5}">
                      <a16:colId xmlns:a16="http://schemas.microsoft.com/office/drawing/2014/main" val="2948674547"/>
                    </a:ext>
                  </a:extLst>
                </a:gridCol>
                <a:gridCol w="4453658">
                  <a:extLst>
                    <a:ext uri="{9D8B030D-6E8A-4147-A177-3AD203B41FA5}">
                      <a16:colId xmlns:a16="http://schemas.microsoft.com/office/drawing/2014/main" val="3451013718"/>
                    </a:ext>
                  </a:extLst>
                </a:gridCol>
                <a:gridCol w="1272474">
                  <a:extLst>
                    <a:ext uri="{9D8B030D-6E8A-4147-A177-3AD203B41FA5}">
                      <a16:colId xmlns:a16="http://schemas.microsoft.com/office/drawing/2014/main" val="3691561619"/>
                    </a:ext>
                  </a:extLst>
                </a:gridCol>
                <a:gridCol w="1150695">
                  <a:extLst>
                    <a:ext uri="{9D8B030D-6E8A-4147-A177-3AD203B41FA5}">
                      <a16:colId xmlns:a16="http://schemas.microsoft.com/office/drawing/2014/main" val="2796689201"/>
                    </a:ext>
                  </a:extLst>
                </a:gridCol>
                <a:gridCol w="1156857">
                  <a:extLst>
                    <a:ext uri="{9D8B030D-6E8A-4147-A177-3AD203B41FA5}">
                      <a16:colId xmlns:a16="http://schemas.microsoft.com/office/drawing/2014/main" val="1594850552"/>
                    </a:ext>
                  </a:extLst>
                </a:gridCol>
              </a:tblGrid>
              <a:tr h="35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9804537"/>
                  </a:ext>
                </a:extLst>
              </a:tr>
              <a:tr h="1954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465011"/>
              </p:ext>
            </p:extLst>
          </p:nvPr>
        </p:nvGraphicFramePr>
        <p:xfrm>
          <a:off x="1" y="1356855"/>
          <a:ext cx="9994391" cy="5501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7197">
                  <a:extLst>
                    <a:ext uri="{9D8B030D-6E8A-4147-A177-3AD203B41FA5}">
                      <a16:colId xmlns:a16="http://schemas.microsoft.com/office/drawing/2014/main" val="1418265749"/>
                    </a:ext>
                  </a:extLst>
                </a:gridCol>
                <a:gridCol w="4467416">
                  <a:extLst>
                    <a:ext uri="{9D8B030D-6E8A-4147-A177-3AD203B41FA5}">
                      <a16:colId xmlns:a16="http://schemas.microsoft.com/office/drawing/2014/main" val="2350479886"/>
                    </a:ext>
                  </a:extLst>
                </a:gridCol>
                <a:gridCol w="1290880">
                  <a:extLst>
                    <a:ext uri="{9D8B030D-6E8A-4147-A177-3AD203B41FA5}">
                      <a16:colId xmlns:a16="http://schemas.microsoft.com/office/drawing/2014/main" val="3826608435"/>
                    </a:ext>
                  </a:extLst>
                </a:gridCol>
                <a:gridCol w="1139449">
                  <a:extLst>
                    <a:ext uri="{9D8B030D-6E8A-4147-A177-3AD203B41FA5}">
                      <a16:colId xmlns:a16="http://schemas.microsoft.com/office/drawing/2014/main" val="2681832187"/>
                    </a:ext>
                  </a:extLst>
                </a:gridCol>
                <a:gridCol w="1139449">
                  <a:extLst>
                    <a:ext uri="{9D8B030D-6E8A-4147-A177-3AD203B41FA5}">
                      <a16:colId xmlns:a16="http://schemas.microsoft.com/office/drawing/2014/main" val="4126813747"/>
                    </a:ext>
                  </a:extLst>
                </a:gridCol>
              </a:tblGrid>
              <a:tr h="1782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504,47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109,05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744475979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082,92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305699793"/>
                  </a:ext>
                </a:extLst>
              </a:tr>
              <a:tr h="2174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035,22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612606746"/>
                  </a:ext>
                </a:extLst>
              </a:tr>
              <a:tr h="207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030,27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1251780452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885,78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835743465"/>
                  </a:ext>
                </a:extLst>
              </a:tr>
              <a:tr h="24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789860431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1017486160"/>
                  </a:ext>
                </a:extLst>
              </a:tr>
              <a:tr h="24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963723506"/>
                  </a:ext>
                </a:extLst>
              </a:tr>
              <a:tr h="405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43368967"/>
                  </a:ext>
                </a:extLst>
              </a:tr>
              <a:tr h="306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1 05 01 012 01 2100 110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 (за налоговые периоды, истекшие до 1 января 2011 года)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607533329"/>
                  </a:ext>
                </a:extLst>
              </a:tr>
              <a:tr h="2485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</a:t>
                      </a:r>
                      <a:r>
                        <a:rPr lang="ru-RU" sz="9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047,63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573039560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4234482475"/>
                  </a:ext>
                </a:extLst>
              </a:tr>
              <a:tr h="494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644,66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443174136"/>
                  </a:ext>
                </a:extLst>
              </a:tr>
              <a:tr h="371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98526038"/>
                  </a:ext>
                </a:extLst>
              </a:tr>
              <a:tr h="494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1 05 01 021 01 3000 110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(в том числе минимальный налог, зачисляемый в бюджеты субъектов Российской Федерации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661409105"/>
                  </a:ext>
                </a:extLst>
              </a:tr>
              <a:tr h="2512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466138464"/>
                  </a:ext>
                </a:extLst>
              </a:tr>
              <a:tr h="494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1184371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1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816141"/>
              </p:ext>
            </p:extLst>
          </p:nvPr>
        </p:nvGraphicFramePr>
        <p:xfrm>
          <a:off x="0" y="1278195"/>
          <a:ext cx="9976103" cy="15584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9320">
                  <a:extLst>
                    <a:ext uri="{9D8B030D-6E8A-4147-A177-3AD203B41FA5}">
                      <a16:colId xmlns:a16="http://schemas.microsoft.com/office/drawing/2014/main" val="4236579118"/>
                    </a:ext>
                  </a:extLst>
                </a:gridCol>
                <a:gridCol w="4592918">
                  <a:extLst>
                    <a:ext uri="{9D8B030D-6E8A-4147-A177-3AD203B41FA5}">
                      <a16:colId xmlns:a16="http://schemas.microsoft.com/office/drawing/2014/main" val="1817288202"/>
                    </a:ext>
                  </a:extLst>
                </a:gridCol>
                <a:gridCol w="1316133">
                  <a:extLst>
                    <a:ext uri="{9D8B030D-6E8A-4147-A177-3AD203B41FA5}">
                      <a16:colId xmlns:a16="http://schemas.microsoft.com/office/drawing/2014/main" val="3346895675"/>
                    </a:ext>
                  </a:extLst>
                </a:gridCol>
                <a:gridCol w="1219652">
                  <a:extLst>
                    <a:ext uri="{9D8B030D-6E8A-4147-A177-3AD203B41FA5}">
                      <a16:colId xmlns:a16="http://schemas.microsoft.com/office/drawing/2014/main" val="2071148358"/>
                    </a:ext>
                  </a:extLst>
                </a:gridCol>
                <a:gridCol w="1008080">
                  <a:extLst>
                    <a:ext uri="{9D8B030D-6E8A-4147-A177-3AD203B41FA5}">
                      <a16:colId xmlns:a16="http://schemas.microsoft.com/office/drawing/2014/main" val="4250446670"/>
                    </a:ext>
                  </a:extLst>
                </a:gridCol>
              </a:tblGrid>
              <a:tr h="422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1 05 01 022 01 2100 110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с налогоплательщиков, выбравших в качестве объекта налогообложения доходы, уменьшенные на величину расходов (за налоговые периоды, истекшие до 1 января 2011 года)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3378172076"/>
                  </a:ext>
                </a:extLst>
              </a:tr>
              <a:tr h="2875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714464372"/>
                  </a:ext>
                </a:extLst>
              </a:tr>
              <a:tr h="430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1 05 01 050 01 1000 110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870281714"/>
                  </a:ext>
                </a:extLst>
              </a:tr>
              <a:tr h="417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1 05 01 050 01 2100 110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Минимальный налог, зачисляемый в бюджеты субъектов Российской Федерации (за налоговые периоды, истекшие до 1 января 2016 года) (пени по соответствующему платежу)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38" marR="2338" marT="2338" marB="0" anchor="ctr"/>
                </a:tc>
                <a:extLst>
                  <a:ext uri="{0D108BD9-81ED-4DB2-BD59-A6C34878D82A}">
                    <a16:rowId xmlns:a16="http://schemas.microsoft.com/office/drawing/2014/main" val="277803539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20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258859"/>
              </p:ext>
            </p:extLst>
          </p:nvPr>
        </p:nvGraphicFramePr>
        <p:xfrm>
          <a:off x="-2" y="841248"/>
          <a:ext cx="9985249" cy="436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3432">
                  <a:extLst>
                    <a:ext uri="{9D8B030D-6E8A-4147-A177-3AD203B41FA5}">
                      <a16:colId xmlns:a16="http://schemas.microsoft.com/office/drawing/2014/main" val="2948674547"/>
                    </a:ext>
                  </a:extLst>
                </a:gridCol>
                <a:gridCol w="4578843">
                  <a:extLst>
                    <a:ext uri="{9D8B030D-6E8A-4147-A177-3AD203B41FA5}">
                      <a16:colId xmlns:a16="http://schemas.microsoft.com/office/drawing/2014/main" val="3451013718"/>
                    </a:ext>
                  </a:extLst>
                </a:gridCol>
                <a:gridCol w="1347884">
                  <a:extLst>
                    <a:ext uri="{9D8B030D-6E8A-4147-A177-3AD203B41FA5}">
                      <a16:colId xmlns:a16="http://schemas.microsoft.com/office/drawing/2014/main" val="3691561619"/>
                    </a:ext>
                  </a:extLst>
                </a:gridCol>
                <a:gridCol w="1211610">
                  <a:extLst>
                    <a:ext uri="{9D8B030D-6E8A-4147-A177-3AD203B41FA5}">
                      <a16:colId xmlns:a16="http://schemas.microsoft.com/office/drawing/2014/main" val="2796689201"/>
                    </a:ext>
                  </a:extLst>
                </a:gridCol>
                <a:gridCol w="1003480">
                  <a:extLst>
                    <a:ext uri="{9D8B030D-6E8A-4147-A177-3AD203B41FA5}">
                      <a16:colId xmlns:a16="http://schemas.microsoft.com/office/drawing/2014/main" val="412410398"/>
                    </a:ext>
                  </a:extLst>
                </a:gridCol>
              </a:tblGrid>
              <a:tr h="273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9804537"/>
                  </a:ext>
                </a:extLst>
              </a:tr>
              <a:tr h="1634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33000">
                          <a:schemeClr val="accent1">
                            <a:lumMod val="45000"/>
                            <a:lumOff val="55000"/>
                          </a:schemeClr>
                        </a:gs>
                        <a:gs pos="95000">
                          <a:schemeClr val="accent1">
                            <a:lumMod val="45000"/>
                            <a:lumOff val="55000"/>
                          </a:schemeClr>
                        </a:gs>
                        <a:gs pos="7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50041"/>
              </p:ext>
            </p:extLst>
          </p:nvPr>
        </p:nvGraphicFramePr>
        <p:xfrm>
          <a:off x="0" y="2831689"/>
          <a:ext cx="9985249" cy="4026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0810">
                  <a:extLst>
                    <a:ext uri="{9D8B030D-6E8A-4147-A177-3AD203B41FA5}">
                      <a16:colId xmlns:a16="http://schemas.microsoft.com/office/drawing/2014/main" val="1679808274"/>
                    </a:ext>
                  </a:extLst>
                </a:gridCol>
                <a:gridCol w="4627026">
                  <a:extLst>
                    <a:ext uri="{9D8B030D-6E8A-4147-A177-3AD203B41FA5}">
                      <a16:colId xmlns:a16="http://schemas.microsoft.com/office/drawing/2014/main" val="1830233586"/>
                    </a:ext>
                  </a:extLst>
                </a:gridCol>
                <a:gridCol w="1293578">
                  <a:extLst>
                    <a:ext uri="{9D8B030D-6E8A-4147-A177-3AD203B41FA5}">
                      <a16:colId xmlns:a16="http://schemas.microsoft.com/office/drawing/2014/main" val="238595554"/>
                    </a:ext>
                  </a:extLst>
                </a:gridCol>
                <a:gridCol w="1236360">
                  <a:extLst>
                    <a:ext uri="{9D8B030D-6E8A-4147-A177-3AD203B41FA5}">
                      <a16:colId xmlns:a16="http://schemas.microsoft.com/office/drawing/2014/main" val="1910626243"/>
                    </a:ext>
                  </a:extLst>
                </a:gridCol>
                <a:gridCol w="977475">
                  <a:extLst>
                    <a:ext uri="{9D8B030D-6E8A-4147-A177-3AD203B41FA5}">
                      <a16:colId xmlns:a16="http://schemas.microsoft.com/office/drawing/2014/main" val="603656155"/>
                    </a:ext>
                  </a:extLst>
                </a:gridCol>
              </a:tblGrid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342113662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660079529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886475426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(пени по соответствующему платежу)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335392080"/>
                  </a:ext>
                </a:extLst>
              </a:tr>
              <a:tr h="516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1 05 02 010 02 3000 110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683018205"/>
                  </a:ext>
                </a:extLst>
              </a:tr>
              <a:tr h="3127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778410785"/>
                  </a:ext>
                </a:extLst>
              </a:tr>
              <a:tr h="618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253711315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1 05 02 020 02 2100 110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 (за налоговые периоды, истекшие до 1 января 2011 года) (пени по соответствующему платежу)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1198629663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1 05 03 000 01 0000 110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9, 62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3019157589"/>
                  </a:ext>
                </a:extLst>
              </a:tr>
              <a:tr h="1437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3304603930"/>
                  </a:ext>
                </a:extLst>
              </a:tr>
              <a:tr h="4146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3914271213"/>
                  </a:ext>
                </a:extLst>
              </a:tr>
              <a:tr h="210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1 05 03 010 01 2100 110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 (пени по соответствующему платежу)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0, 28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79" marR="6579" marT="6579" marB="0" anchor="ctr"/>
                </a:tc>
                <a:extLst>
                  <a:ext uri="{0D108BD9-81ED-4DB2-BD59-A6C34878D82A}">
                    <a16:rowId xmlns:a16="http://schemas.microsoft.com/office/drawing/2014/main" val="551291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8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85248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67184"/>
              </p:ext>
            </p:extLst>
          </p:nvPr>
        </p:nvGraphicFramePr>
        <p:xfrm>
          <a:off x="-1" y="822960"/>
          <a:ext cx="9985248" cy="544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649">
                  <a:extLst>
                    <a:ext uri="{9D8B030D-6E8A-4147-A177-3AD203B41FA5}">
                      <a16:colId xmlns:a16="http://schemas.microsoft.com/office/drawing/2014/main" val="2948674547"/>
                    </a:ext>
                  </a:extLst>
                </a:gridCol>
                <a:gridCol w="4648219">
                  <a:extLst>
                    <a:ext uri="{9D8B030D-6E8A-4147-A177-3AD203B41FA5}">
                      <a16:colId xmlns:a16="http://schemas.microsoft.com/office/drawing/2014/main" val="3451013718"/>
                    </a:ext>
                  </a:extLst>
                </a:gridCol>
                <a:gridCol w="1238864">
                  <a:extLst>
                    <a:ext uri="{9D8B030D-6E8A-4147-A177-3AD203B41FA5}">
                      <a16:colId xmlns:a16="http://schemas.microsoft.com/office/drawing/2014/main" val="3691561619"/>
                    </a:ext>
                  </a:extLst>
                </a:gridCol>
                <a:gridCol w="1231432">
                  <a:extLst>
                    <a:ext uri="{9D8B030D-6E8A-4147-A177-3AD203B41FA5}">
                      <a16:colId xmlns:a16="http://schemas.microsoft.com/office/drawing/2014/main" val="2796689201"/>
                    </a:ext>
                  </a:extLst>
                </a:gridCol>
                <a:gridCol w="825084">
                  <a:extLst>
                    <a:ext uri="{9D8B030D-6E8A-4147-A177-3AD203B41FA5}">
                      <a16:colId xmlns:a16="http://schemas.microsoft.com/office/drawing/2014/main" val="3782717563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9804537"/>
                  </a:ext>
                </a:extLst>
              </a:tr>
              <a:tr h="169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9892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823578"/>
              </p:ext>
            </p:extLst>
          </p:nvPr>
        </p:nvGraphicFramePr>
        <p:xfrm>
          <a:off x="0" y="1341728"/>
          <a:ext cx="9976103" cy="5516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3713">
                  <a:extLst>
                    <a:ext uri="{9D8B030D-6E8A-4147-A177-3AD203B41FA5}">
                      <a16:colId xmlns:a16="http://schemas.microsoft.com/office/drawing/2014/main" val="498586532"/>
                    </a:ext>
                  </a:extLst>
                </a:gridCol>
                <a:gridCol w="4738613">
                  <a:extLst>
                    <a:ext uri="{9D8B030D-6E8A-4147-A177-3AD203B41FA5}">
                      <a16:colId xmlns:a16="http://schemas.microsoft.com/office/drawing/2014/main" val="2796775509"/>
                    </a:ext>
                  </a:extLst>
                </a:gridCol>
                <a:gridCol w="1309144">
                  <a:extLst>
                    <a:ext uri="{9D8B030D-6E8A-4147-A177-3AD203B41FA5}">
                      <a16:colId xmlns:a16="http://schemas.microsoft.com/office/drawing/2014/main" val="3714217747"/>
                    </a:ext>
                  </a:extLst>
                </a:gridCol>
                <a:gridCol w="1213688">
                  <a:extLst>
                    <a:ext uri="{9D8B030D-6E8A-4147-A177-3AD203B41FA5}">
                      <a16:colId xmlns:a16="http://schemas.microsoft.com/office/drawing/2014/main" val="4117866880"/>
                    </a:ext>
                  </a:extLst>
                </a:gridCol>
                <a:gridCol w="840945">
                  <a:extLst>
                    <a:ext uri="{9D8B030D-6E8A-4147-A177-3AD203B41FA5}">
                      <a16:colId xmlns:a16="http://schemas.microsoft.com/office/drawing/2014/main" val="3191459573"/>
                    </a:ext>
                  </a:extLst>
                </a:gridCol>
              </a:tblGrid>
              <a:tr h="1414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432,40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59841674"/>
                  </a:ext>
                </a:extLst>
              </a:tr>
              <a:tr h="2493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47030660"/>
                  </a:ext>
                </a:extLst>
              </a:tr>
              <a:tr h="382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874181152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1 05 04 010 02 2100 110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налогообложения, зачисляемый в бюджеты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24, 81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435272306"/>
                  </a:ext>
                </a:extLst>
              </a:tr>
              <a:tr h="1599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690, 29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920537771"/>
                  </a:ext>
                </a:extLst>
              </a:tr>
              <a:tr h="144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073, 62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060270330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073, 63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269993082"/>
                  </a:ext>
                </a:extLst>
              </a:tr>
              <a:tr h="3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855, 18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88264897"/>
                  </a:ext>
                </a:extLst>
              </a:tr>
              <a:tr h="299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218, 74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222095905"/>
                  </a:ext>
                </a:extLst>
              </a:tr>
              <a:tr h="3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364141788"/>
                  </a:ext>
                </a:extLst>
              </a:tr>
              <a:tr h="265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1 06 01 020 04 4000 110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лиц, взимаемый по ставкам, применяемым к объектам налогообложения, расположенным в границах городских округов (прочие поступления)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-0, 19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870273527"/>
                  </a:ext>
                </a:extLst>
              </a:tr>
              <a:tr h="1944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616, 66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494971376"/>
                  </a:ext>
                </a:extLst>
              </a:tr>
              <a:tr h="144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136, 45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491832021"/>
                  </a:ext>
                </a:extLst>
              </a:tr>
              <a:tr h="2531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136, 45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805047975"/>
                  </a:ext>
                </a:extLst>
              </a:tr>
              <a:tr h="3726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519834100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570, 48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123032044"/>
                  </a:ext>
                </a:extLst>
              </a:tr>
              <a:tr h="380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15, 94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4258309043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1 06 06 032 04 4000 110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организаций, обладающих земельным участком, расположенным в границах городских округов (прочие поступления)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11, 53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051504775"/>
                  </a:ext>
                </a:extLst>
              </a:tr>
              <a:tr h="1442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1 06 06 040 00 0000 110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3270758732"/>
                  </a:ext>
                </a:extLst>
              </a:tr>
              <a:tr h="254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514098548"/>
                  </a:ext>
                </a:extLst>
              </a:tr>
              <a:tr h="309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514, 76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480140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80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480401"/>
              </p:ext>
            </p:extLst>
          </p:nvPr>
        </p:nvGraphicFramePr>
        <p:xfrm>
          <a:off x="-9832" y="1268364"/>
          <a:ext cx="9995079" cy="953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1543">
                  <a:extLst>
                    <a:ext uri="{9D8B030D-6E8A-4147-A177-3AD203B41FA5}">
                      <a16:colId xmlns:a16="http://schemas.microsoft.com/office/drawing/2014/main" val="979431290"/>
                    </a:ext>
                  </a:extLst>
                </a:gridCol>
                <a:gridCol w="4858159">
                  <a:extLst>
                    <a:ext uri="{9D8B030D-6E8A-4147-A177-3AD203B41FA5}">
                      <a16:colId xmlns:a16="http://schemas.microsoft.com/office/drawing/2014/main" val="1777504697"/>
                    </a:ext>
                  </a:extLst>
                </a:gridCol>
                <a:gridCol w="1078432">
                  <a:extLst>
                    <a:ext uri="{9D8B030D-6E8A-4147-A177-3AD203B41FA5}">
                      <a16:colId xmlns:a16="http://schemas.microsoft.com/office/drawing/2014/main" val="938167455"/>
                    </a:ext>
                  </a:extLst>
                </a:gridCol>
                <a:gridCol w="1110014">
                  <a:extLst>
                    <a:ext uri="{9D8B030D-6E8A-4147-A177-3AD203B41FA5}">
                      <a16:colId xmlns:a16="http://schemas.microsoft.com/office/drawing/2014/main" val="1662134085"/>
                    </a:ext>
                  </a:extLst>
                </a:gridCol>
                <a:gridCol w="896931">
                  <a:extLst>
                    <a:ext uri="{9D8B030D-6E8A-4147-A177-3AD203B41FA5}">
                      <a16:colId xmlns:a16="http://schemas.microsoft.com/office/drawing/2014/main" val="1037508588"/>
                    </a:ext>
                  </a:extLst>
                </a:gridCol>
              </a:tblGrid>
              <a:tr h="226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972, 38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95315864"/>
                  </a:ext>
                </a:extLst>
              </a:tr>
              <a:tr h="3391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1 06 06 042 04 3000 110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1476718330"/>
                  </a:ext>
                </a:extLst>
              </a:tr>
              <a:tr h="3384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1 06 06 042 04 4000 110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лиц, обладающих земельным участком, расположенным в границах городских округов (прочие поступления)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9" marR="2669" marT="2669" marB="0" anchor="ctr"/>
                </a:tc>
                <a:extLst>
                  <a:ext uri="{0D108BD9-81ED-4DB2-BD59-A6C34878D82A}">
                    <a16:rowId xmlns:a16="http://schemas.microsoft.com/office/drawing/2014/main" val="25387678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0800000" flipV="1"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32000">
                <a:schemeClr val="accent1">
                  <a:lumMod val="45000"/>
                  <a:lumOff val="55000"/>
                </a:schemeClr>
              </a:gs>
              <a:gs pos="78000">
                <a:srgbClr val="FDFFE7"/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48351"/>
              </p:ext>
            </p:extLst>
          </p:nvPr>
        </p:nvGraphicFramePr>
        <p:xfrm>
          <a:off x="0" y="841248"/>
          <a:ext cx="9985248" cy="438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1649">
                  <a:extLst>
                    <a:ext uri="{9D8B030D-6E8A-4147-A177-3AD203B41FA5}">
                      <a16:colId xmlns:a16="http://schemas.microsoft.com/office/drawing/2014/main" val="2795038690"/>
                    </a:ext>
                  </a:extLst>
                </a:gridCol>
                <a:gridCol w="4876169">
                  <a:extLst>
                    <a:ext uri="{9D8B030D-6E8A-4147-A177-3AD203B41FA5}">
                      <a16:colId xmlns:a16="http://schemas.microsoft.com/office/drawing/2014/main" val="321407096"/>
                    </a:ext>
                  </a:extLst>
                </a:gridCol>
                <a:gridCol w="1070379">
                  <a:extLst>
                    <a:ext uri="{9D8B030D-6E8A-4147-A177-3AD203B41FA5}">
                      <a16:colId xmlns:a16="http://schemas.microsoft.com/office/drawing/2014/main" val="1799025181"/>
                    </a:ext>
                  </a:extLst>
                </a:gridCol>
                <a:gridCol w="1110023">
                  <a:extLst>
                    <a:ext uri="{9D8B030D-6E8A-4147-A177-3AD203B41FA5}">
                      <a16:colId xmlns:a16="http://schemas.microsoft.com/office/drawing/2014/main" val="2376810010"/>
                    </a:ext>
                  </a:extLst>
                </a:gridCol>
                <a:gridCol w="887028">
                  <a:extLst>
                    <a:ext uri="{9D8B030D-6E8A-4147-A177-3AD203B41FA5}">
                      <a16:colId xmlns:a16="http://schemas.microsoft.com/office/drawing/2014/main" val="3069711616"/>
                    </a:ext>
                  </a:extLst>
                </a:gridCol>
              </a:tblGrid>
              <a:tr h="232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8471545"/>
                  </a:ext>
                </a:extLst>
              </a:tr>
              <a:tr h="206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12000">
                          <a:schemeClr val="accent1">
                            <a:lumMod val="45000"/>
                            <a:lumOff val="55000"/>
                          </a:schemeClr>
                        </a:gs>
                        <a:gs pos="88000">
                          <a:schemeClr val="accent1">
                            <a:lumMod val="45000"/>
                            <a:lumOff val="55000"/>
                          </a:schemeClr>
                        </a:gs>
                        <a:gs pos="6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79883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822332"/>
              </p:ext>
            </p:extLst>
          </p:nvPr>
        </p:nvGraphicFramePr>
        <p:xfrm>
          <a:off x="0" y="2231923"/>
          <a:ext cx="9976105" cy="4626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9680">
                  <a:extLst>
                    <a:ext uri="{9D8B030D-6E8A-4147-A177-3AD203B41FA5}">
                      <a16:colId xmlns:a16="http://schemas.microsoft.com/office/drawing/2014/main" val="3360988793"/>
                    </a:ext>
                  </a:extLst>
                </a:gridCol>
                <a:gridCol w="4851903">
                  <a:extLst>
                    <a:ext uri="{9D8B030D-6E8A-4147-A177-3AD203B41FA5}">
                      <a16:colId xmlns:a16="http://schemas.microsoft.com/office/drawing/2014/main" val="3039934690"/>
                    </a:ext>
                  </a:extLst>
                </a:gridCol>
                <a:gridCol w="1069400">
                  <a:extLst>
                    <a:ext uri="{9D8B030D-6E8A-4147-A177-3AD203B41FA5}">
                      <a16:colId xmlns:a16="http://schemas.microsoft.com/office/drawing/2014/main" val="3419177800"/>
                    </a:ext>
                  </a:extLst>
                </a:gridCol>
                <a:gridCol w="1079301">
                  <a:extLst>
                    <a:ext uri="{9D8B030D-6E8A-4147-A177-3AD203B41FA5}">
                      <a16:colId xmlns:a16="http://schemas.microsoft.com/office/drawing/2014/main" val="3793253978"/>
                    </a:ext>
                  </a:extLst>
                </a:gridCol>
                <a:gridCol w="925821">
                  <a:extLst>
                    <a:ext uri="{9D8B030D-6E8A-4147-A177-3AD203B41FA5}">
                      <a16:colId xmlns:a16="http://schemas.microsoft.com/office/drawing/2014/main" val="1973647789"/>
                    </a:ext>
                  </a:extLst>
                </a:gridCol>
              </a:tblGrid>
              <a:tr h="1516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309, 28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116,37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341054150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1 08 03 000 01 0000 110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254, 28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6907264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254, 28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4150457448"/>
                  </a:ext>
                </a:extLst>
              </a:tr>
              <a:tr h="4462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1 08 03 010 01 1050 110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при обращении в суды)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859, 12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2197220652"/>
                  </a:ext>
                </a:extLst>
              </a:tr>
              <a:tr h="449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1 08 03 010 01 1060 110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по делам, рассматриваемым в судах общей юрисдикции, мировыми судьями (за исключением Верховного Суда Российской Федерации) (государственная пошлина, уплачиваемая на основании судебных актов по результатам рассмотрения дел по существу)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395, 17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052196522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1 08 07 000 01 0000 110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549847740"/>
                  </a:ext>
                </a:extLst>
              </a:tr>
              <a:tr h="195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3326697866"/>
                  </a:ext>
                </a:extLst>
              </a:tr>
              <a:tr h="195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1 08 07 150 01 1000 110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 за выдачу разрешения на установку рекламной конструкции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470544907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И ПЕРЕРАСЧЕТЫ ПО ОТМЕНЕННЫМ НАЛОГАМ, СБОРАМ И ИНЫМ ОБЯЗАТЕЛЬНЫМ ПЛАТЕЖАМ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40, 65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466556526"/>
                  </a:ext>
                </a:extLst>
              </a:tr>
              <a:tr h="195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1 09 01 000 00 0000 110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1, 83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4210697678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1 09 01 020 04 0000 110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275010568"/>
                  </a:ext>
                </a:extLst>
              </a:tr>
              <a:tr h="449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1 09 01 020 04 1000 110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3, 84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2797369360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1 09 01 020 04 2100 110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(пени по соответствующему платежу)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2674245590"/>
                  </a:ext>
                </a:extLst>
              </a:tr>
              <a:tr h="449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1 09 01 020 04 3000 110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(суммы денежных взысканий (штрафов) по соответствующему платежу согласно законодательству Российской Федерации)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2, 20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1721573550"/>
                  </a:ext>
                </a:extLst>
              </a:tr>
              <a:tr h="298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1 09 01 020 04 4000 110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организаций, зачислявшийся до 1 января 2005 года в местные бюджеты, мобилизуемый на территориях городских округов (прочие поступления)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6" marR="4026" marT="4026" marB="0" anchor="ctr"/>
                </a:tc>
                <a:extLst>
                  <a:ext uri="{0D108BD9-81ED-4DB2-BD59-A6C34878D82A}">
                    <a16:rowId xmlns:a16="http://schemas.microsoft.com/office/drawing/2014/main" val="584035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9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91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85248" cy="923330"/>
          </a:xfrm>
          <a:prstGeom prst="rect">
            <a:avLst/>
          </a:prstGeom>
          <a:gradFill flip="none" rotWithShape="1">
            <a:gsLst>
              <a:gs pos="35000">
                <a:srgbClr val="FDFFE7"/>
              </a:gs>
              <a:gs pos="46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204461"/>
              </p:ext>
            </p:extLst>
          </p:nvPr>
        </p:nvGraphicFramePr>
        <p:xfrm>
          <a:off x="0" y="777240"/>
          <a:ext cx="9976104" cy="540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7097">
                  <a:extLst>
                    <a:ext uri="{9D8B030D-6E8A-4147-A177-3AD203B41FA5}">
                      <a16:colId xmlns:a16="http://schemas.microsoft.com/office/drawing/2014/main" val="3708725485"/>
                    </a:ext>
                  </a:extLst>
                </a:gridCol>
                <a:gridCol w="5047415">
                  <a:extLst>
                    <a:ext uri="{9D8B030D-6E8A-4147-A177-3AD203B41FA5}">
                      <a16:colId xmlns:a16="http://schemas.microsoft.com/office/drawing/2014/main" val="64708297"/>
                    </a:ext>
                  </a:extLst>
                </a:gridCol>
                <a:gridCol w="1027263">
                  <a:extLst>
                    <a:ext uri="{9D8B030D-6E8A-4147-A177-3AD203B41FA5}">
                      <a16:colId xmlns:a16="http://schemas.microsoft.com/office/drawing/2014/main" val="2641016551"/>
                    </a:ext>
                  </a:extLst>
                </a:gridCol>
                <a:gridCol w="1069243">
                  <a:extLst>
                    <a:ext uri="{9D8B030D-6E8A-4147-A177-3AD203B41FA5}">
                      <a16:colId xmlns:a16="http://schemas.microsoft.com/office/drawing/2014/main" val="1061133078"/>
                    </a:ext>
                  </a:extLst>
                </a:gridCol>
                <a:gridCol w="985086">
                  <a:extLst>
                    <a:ext uri="{9D8B030D-6E8A-4147-A177-3AD203B41FA5}">
                      <a16:colId xmlns:a16="http://schemas.microsoft.com/office/drawing/2014/main" val="4141789056"/>
                    </a:ext>
                  </a:extLst>
                </a:gridCol>
              </a:tblGrid>
              <a:tr h="259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2611324"/>
                  </a:ext>
                </a:extLst>
              </a:tr>
              <a:tr h="2803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6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41016758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61116"/>
              </p:ext>
            </p:extLst>
          </p:nvPr>
        </p:nvGraphicFramePr>
        <p:xfrm>
          <a:off x="0" y="1268359"/>
          <a:ext cx="9976104" cy="55896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5564">
                  <a:extLst>
                    <a:ext uri="{9D8B030D-6E8A-4147-A177-3AD203B41FA5}">
                      <a16:colId xmlns:a16="http://schemas.microsoft.com/office/drawing/2014/main" val="447661757"/>
                    </a:ext>
                  </a:extLst>
                </a:gridCol>
                <a:gridCol w="5079827">
                  <a:extLst>
                    <a:ext uri="{9D8B030D-6E8A-4147-A177-3AD203B41FA5}">
                      <a16:colId xmlns:a16="http://schemas.microsoft.com/office/drawing/2014/main" val="3883202164"/>
                    </a:ext>
                  </a:extLst>
                </a:gridCol>
                <a:gridCol w="1035885">
                  <a:extLst>
                    <a:ext uri="{9D8B030D-6E8A-4147-A177-3AD203B41FA5}">
                      <a16:colId xmlns:a16="http://schemas.microsoft.com/office/drawing/2014/main" val="805546645"/>
                    </a:ext>
                  </a:extLst>
                </a:gridCol>
                <a:gridCol w="1059497">
                  <a:extLst>
                    <a:ext uri="{9D8B030D-6E8A-4147-A177-3AD203B41FA5}">
                      <a16:colId xmlns:a16="http://schemas.microsoft.com/office/drawing/2014/main" val="2880421757"/>
                    </a:ext>
                  </a:extLst>
                </a:gridCol>
                <a:gridCol w="975331">
                  <a:extLst>
                    <a:ext uri="{9D8B030D-6E8A-4147-A177-3AD203B41FA5}">
                      <a16:colId xmlns:a16="http://schemas.microsoft.com/office/drawing/2014/main" val="3573028125"/>
                    </a:ext>
                  </a:extLst>
                </a:gridCol>
              </a:tblGrid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1 09 04 000 00 0000 110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имущество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38, 82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795766824"/>
                  </a:ext>
                </a:extLst>
              </a:tr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1 09 04 050 00 0000 110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38, 82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940851933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38, 82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352323266"/>
                  </a:ext>
                </a:extLst>
              </a:tr>
              <a:tr h="446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882465887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1 09 04 052 04 2100 110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(по обязательствам, возникшим до 1 января 2006 года), мобилизуемый на территориях городских округов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37, 74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1297450156"/>
                  </a:ext>
                </a:extLst>
              </a:tr>
              <a:tr h="193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1 09 06 000 02 0000 110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налоги и сборы (по отмененным налогам и сборам субъектов Российской Федерации)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1040855451"/>
                  </a:ext>
                </a:extLst>
              </a:tr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1 09 06 010 02 0000 110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749540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1 09 06 010 02 1000 110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(сумма платежа (перерасчеты, недоимка и задолженность по соответствующему платежу, в том числе по отмененному)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594034553"/>
                  </a:ext>
                </a:extLst>
              </a:tr>
              <a:tr h="143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1 09 06 010 02 2100 110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с продаж (пени по соответствующему платежу)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439327678"/>
                  </a:ext>
                </a:extLst>
              </a:tr>
              <a:tr h="283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441595054"/>
                  </a:ext>
                </a:extLst>
              </a:tr>
              <a:tr h="4780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1 11 05 000 00 0000 120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либо иной платы за передачу в возмездное пользование государственного и муниципального имущества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593, 47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489848261"/>
                  </a:ext>
                </a:extLst>
              </a:tr>
              <a:tr h="3463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533, 32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460647613"/>
                  </a:ext>
                </a:extLst>
              </a:tr>
              <a:tr h="3859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1 11 05 012 04 0000 120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533, 32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868136236"/>
                  </a:ext>
                </a:extLst>
              </a:tr>
              <a:tr h="395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 за земли после разграничения государственной собственности на землю, а также средства от продажи права на заключение договоров аренды указанных земельных участков (за исключением земельных участков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383, 63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603814327"/>
                  </a:ext>
                </a:extLst>
              </a:tr>
              <a:tr h="425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1 11 05 024 04 0000 120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383, 63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2152854907"/>
                  </a:ext>
                </a:extLst>
              </a:tr>
              <a:tr h="395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государственной власти, органов местного самоуправления, органов управления государственными внебюджетными фондами и созданных ими учреждений (за исключением имущества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676, 52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4077250815"/>
                  </a:ext>
                </a:extLst>
              </a:tr>
              <a:tr h="383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1 11 05 034 04 0000 120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676, 52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714623601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1 11 05 300 00 0000 120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находящихся в государственной или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1573730119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20, 37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0" marR="2850" marT="2850" marB="0" anchor="ctr"/>
                </a:tc>
                <a:extLst>
                  <a:ext uri="{0D108BD9-81ED-4DB2-BD59-A6C34878D82A}">
                    <a16:rowId xmlns:a16="http://schemas.microsoft.com/office/drawing/2014/main" val="3108416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53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CFF"/>
            </a:gs>
            <a:gs pos="100000">
              <a:schemeClr val="accent1">
                <a:lumMod val="20000"/>
                <a:lumOff val="80000"/>
              </a:schemeClr>
            </a:gs>
            <a:gs pos="98000">
              <a:srgbClr val="FDFE46"/>
            </a:gs>
            <a:gs pos="100000">
              <a:schemeClr val="accent1">
                <a:lumMod val="5000"/>
                <a:lumOff val="95000"/>
              </a:schemeClr>
            </a:gs>
            <a:gs pos="37000">
              <a:srgbClr val="FFCCFF"/>
            </a:gs>
            <a:gs pos="0">
              <a:srgbClr val="FFFFCC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54864" y="0"/>
            <a:ext cx="5007864" cy="7171194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 </a:t>
            </a:r>
            <a:r>
              <a:rPr lang="ru-RU" b="1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ТАЛДОМСКОГО ГОРОДСКОГО  ОКРУГА!</a:t>
            </a:r>
            <a:endParaRPr lang="ru-RU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1400" i="1" dirty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effectLst>
                  <a:glow rad="127000">
                    <a:schemeClr val="accent2">
                      <a:lumMod val="5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Представляем вашему вниманию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в доступной форме изложено, на какие цели и в каком объеме направляются бюджетные ресурсы, какие результаты достигнуты. Жители округа должны не только знать, но и иметь возможность сделать выводы об эффективности расходов и их целевом использовании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Бюджет для граждан разрабатывается для ознакомления граждан (заинтересованных пользователей) с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и приоритетными направлениями бюджетной политики, основными условиями формирования и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бюджетов, источниками доходов бюджетов, обоснованиями бюджетных расходов, планируемыми и достигнутыми результатами использования бюджетных ассигнований, а также вовлечения граждан в обсуждение бюджетных решений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Для граждан показатели бюджета Талдомского городского округа  за 2022 год представлены в виде графиков, диаграмм, слайдов и числовых значений, чтобы каждый без труда мог понять каким образом прогнозируется бюджет по доходам и расходам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«Бюджет для граждан» направлен на получение обратной связи от граждан, которым интересны современные проблемы муниципальных финансов в Талдомском городском округе.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0" y="0"/>
            <a:ext cx="5062728" cy="7168896"/>
          </a:xfrm>
          <a:prstGeom prst="rect">
            <a:avLst/>
          </a:prstGeom>
          <a:gradFill>
            <a:gsLst>
              <a:gs pos="5000">
                <a:srgbClr val="FDFFE7"/>
              </a:gs>
              <a:gs pos="98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scene3d>
            <a:camera prst="obliqueBottom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2191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9994392" cy="923330"/>
          </a:xfrm>
          <a:prstGeom prst="rect">
            <a:avLst/>
          </a:prstGeom>
          <a:gradFill flip="none" rotWithShape="1">
            <a:gsLst>
              <a:gs pos="5000">
                <a:srgbClr val="FDFFE7"/>
              </a:gs>
              <a:gs pos="8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776873"/>
              </p:ext>
            </p:extLst>
          </p:nvPr>
        </p:nvGraphicFramePr>
        <p:xfrm>
          <a:off x="9831" y="804672"/>
          <a:ext cx="9975416" cy="539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9350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380659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288430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81886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25091">
                  <a:extLst>
                    <a:ext uri="{9D8B030D-6E8A-4147-A177-3AD203B41FA5}">
                      <a16:colId xmlns:a16="http://schemas.microsoft.com/office/drawing/2014/main" val="426494426"/>
                    </a:ext>
                  </a:extLst>
                </a:gridCol>
              </a:tblGrid>
              <a:tr h="30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235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3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984513"/>
              </p:ext>
            </p:extLst>
          </p:nvPr>
        </p:nvGraphicFramePr>
        <p:xfrm>
          <a:off x="0" y="1258528"/>
          <a:ext cx="9994393" cy="5599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0382">
                  <a:extLst>
                    <a:ext uri="{9D8B030D-6E8A-4147-A177-3AD203B41FA5}">
                      <a16:colId xmlns:a16="http://schemas.microsoft.com/office/drawing/2014/main" val="3601841817"/>
                    </a:ext>
                  </a:extLst>
                </a:gridCol>
                <a:gridCol w="4415533">
                  <a:extLst>
                    <a:ext uri="{9D8B030D-6E8A-4147-A177-3AD203B41FA5}">
                      <a16:colId xmlns:a16="http://schemas.microsoft.com/office/drawing/2014/main" val="13490614"/>
                    </a:ext>
                  </a:extLst>
                </a:gridCol>
                <a:gridCol w="1279680">
                  <a:extLst>
                    <a:ext uri="{9D8B030D-6E8A-4147-A177-3AD203B41FA5}">
                      <a16:colId xmlns:a16="http://schemas.microsoft.com/office/drawing/2014/main" val="591392859"/>
                    </a:ext>
                  </a:extLst>
                </a:gridCol>
                <a:gridCol w="1184608">
                  <a:extLst>
                    <a:ext uri="{9D8B030D-6E8A-4147-A177-3AD203B41FA5}">
                      <a16:colId xmlns:a16="http://schemas.microsoft.com/office/drawing/2014/main" val="2493004397"/>
                    </a:ext>
                  </a:extLst>
                </a:gridCol>
                <a:gridCol w="824190">
                  <a:extLst>
                    <a:ext uri="{9D8B030D-6E8A-4147-A177-3AD203B41FA5}">
                      <a16:colId xmlns:a16="http://schemas.microsoft.com/office/drawing/2014/main" val="3187262871"/>
                    </a:ext>
                  </a:extLst>
                </a:gridCol>
              </a:tblGrid>
              <a:tr h="652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1 11 05 312 04 0000 120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20,37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381589768"/>
                  </a:ext>
                </a:extLst>
              </a:tr>
              <a:tr h="522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1 11 05 326 00 0000 120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 в отношении земельных участков, которые находятся в федеральной собственности и осуществление полномочий по управлению и распоряжению которыми передано органам государственной власти субъектов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809570018"/>
                  </a:ext>
                </a:extLst>
              </a:tr>
              <a:tr h="782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1 11 05 326 04 0000 120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по соглашениям об установлении сервитута, заключенным органами исполнительной власти субъектов Российской Федерации, государственными или муниципальными предприятиями либо государственными или муниципальными учреждениями в отношении земельных участков, которые расположены в границах городских округов, которые находятся в федеральной собственности и осуществление полномочий по управлению и распоряжению которыми передано органам государственной власти субъектов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868641411"/>
                  </a:ext>
                </a:extLst>
              </a:tr>
              <a:tr h="149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1 11 07 000 00 0000 120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от государственных и муниципальных унитарных предприятий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3483721813"/>
                  </a:ext>
                </a:extLst>
              </a:tr>
              <a:tr h="263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 государственных и муниципальных унитарных предприятий, остающейся после уплаты налогов и обязательных платежей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339679002"/>
                  </a:ext>
                </a:extLst>
              </a:tr>
              <a:tr h="299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1 11 07 014 04 0000 120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583871335"/>
                  </a:ext>
                </a:extLst>
              </a:tr>
              <a:tr h="522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1 11 09 000 00 0000 120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923, 29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613790389"/>
                  </a:ext>
                </a:extLst>
              </a:tr>
              <a:tr h="5228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925, 96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627845614"/>
                  </a:ext>
                </a:extLst>
              </a:tr>
              <a:tr h="4179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925, 96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3517892519"/>
                  </a:ext>
                </a:extLst>
              </a:tr>
              <a:tr h="392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1 11 09 044 04 0001 120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поступления от использования имущества, плата за размещение объектов на землях или земельных участках , находящегося в муниципальной собственности или собственность на которые не разграничена, расположенных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223, 39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119994051"/>
                  </a:ext>
                </a:extLst>
              </a:tr>
              <a:tr h="536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1 11 09 080 00 0000 120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государственной или муниципальной собственности,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997, 33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1008219677"/>
                  </a:ext>
                </a:extLst>
              </a:tr>
              <a:tr h="536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1 11 09 080 04 0000 120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Плата, поступившая в рамках договора за предоставление права на размещение и эксплуатацию нестационарного торгового объекта, установку и эксплуатацию рекламных конструкций на землях или земельных участках, находящихся в собственности городских округов, и на землях или земельных участках,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997, 33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47" marR="2947" marT="2947" marB="0" anchor="ctr"/>
                </a:tc>
                <a:extLst>
                  <a:ext uri="{0D108BD9-81ED-4DB2-BD59-A6C34878D82A}">
                    <a16:rowId xmlns:a16="http://schemas.microsoft.com/office/drawing/2014/main" val="535901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809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28600"/>
            <a:ext cx="10030968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751280"/>
              </p:ext>
            </p:extLst>
          </p:nvPr>
        </p:nvGraphicFramePr>
        <p:xfrm>
          <a:off x="0" y="704088"/>
          <a:ext cx="10030967" cy="495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9947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10639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73531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80514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776336">
                  <a:extLst>
                    <a:ext uri="{9D8B030D-6E8A-4147-A177-3AD203B41FA5}">
                      <a16:colId xmlns:a16="http://schemas.microsoft.com/office/drawing/2014/main" val="308498512"/>
                    </a:ext>
                  </a:extLst>
                </a:gridCol>
              </a:tblGrid>
              <a:tr h="346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49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 flip="none" rotWithShape="1"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60341"/>
              </p:ext>
            </p:extLst>
          </p:nvPr>
        </p:nvGraphicFramePr>
        <p:xfrm>
          <a:off x="-2" y="1189704"/>
          <a:ext cx="10021825" cy="5668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6666">
                  <a:extLst>
                    <a:ext uri="{9D8B030D-6E8A-4147-A177-3AD203B41FA5}">
                      <a16:colId xmlns:a16="http://schemas.microsoft.com/office/drawing/2014/main" val="846572365"/>
                    </a:ext>
                  </a:extLst>
                </a:gridCol>
                <a:gridCol w="4407763">
                  <a:extLst>
                    <a:ext uri="{9D8B030D-6E8A-4147-A177-3AD203B41FA5}">
                      <a16:colId xmlns:a16="http://schemas.microsoft.com/office/drawing/2014/main" val="1454545840"/>
                    </a:ext>
                  </a:extLst>
                </a:gridCol>
                <a:gridCol w="1492083">
                  <a:extLst>
                    <a:ext uri="{9D8B030D-6E8A-4147-A177-3AD203B41FA5}">
                      <a16:colId xmlns:a16="http://schemas.microsoft.com/office/drawing/2014/main" val="40915596"/>
                    </a:ext>
                  </a:extLst>
                </a:gridCol>
                <a:gridCol w="1041970">
                  <a:extLst>
                    <a:ext uri="{9D8B030D-6E8A-4147-A177-3AD203B41FA5}">
                      <a16:colId xmlns:a16="http://schemas.microsoft.com/office/drawing/2014/main" val="4273203667"/>
                    </a:ext>
                  </a:extLst>
                </a:gridCol>
                <a:gridCol w="783343">
                  <a:extLst>
                    <a:ext uri="{9D8B030D-6E8A-4147-A177-3AD203B41FA5}">
                      <a16:colId xmlns:a16="http://schemas.microsoft.com/office/drawing/2014/main" val="791973465"/>
                    </a:ext>
                  </a:extLst>
                </a:gridCol>
              </a:tblGrid>
              <a:tr h="2492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 ПРИРОДНЫМИ РЕСУРСАМИ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961, 60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699510178"/>
                  </a:ext>
                </a:extLst>
              </a:tr>
              <a:tr h="19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1 12 01 000 01 0000 120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961, 60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20815064"/>
                  </a:ext>
                </a:extLst>
              </a:tr>
              <a:tr h="249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1 12 01 010 01 0000 120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123, 30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902201682"/>
                  </a:ext>
                </a:extLst>
              </a:tr>
              <a:tr h="508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1 12 01 010 01 6000 120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выбросы загрязняющих веществ в атмосферный воздух стационарными объектами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123, 30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300,74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865957902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12, 40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263118310"/>
                  </a:ext>
                </a:extLst>
              </a:tr>
              <a:tr h="483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1 12 01 030 01 6000 120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сбросы загрязняющих веществ в водные объекты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12, 40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801687137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1 12 01 040 01 0000 120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и потребления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825, 89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21985302"/>
                  </a:ext>
                </a:extLst>
              </a:tr>
              <a:tr h="151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825, 68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505629266"/>
                  </a:ext>
                </a:extLst>
              </a:tr>
              <a:tr h="502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1 12 01 041 01 6000 120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отходов производства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825, 68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1179,85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948553257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1 12 01 042 01 0000 120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твердых коммунальных отходов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520712725"/>
                  </a:ext>
                </a:extLst>
              </a:tr>
              <a:tr h="423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1 12 01 042 01 6000 120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размещение твердых коммунальных отходов (федеральные государственные органы, Банк России, органы управления государственными внебюджетными фондами Российской Федерации)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659760733"/>
                  </a:ext>
                </a:extLst>
              </a:tr>
              <a:tr h="249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1 13 00 000 00 0000 000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841, 37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380,63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447316639"/>
                  </a:ext>
                </a:extLst>
              </a:tr>
              <a:tr h="151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375, 79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1656977749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375, 79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115022435"/>
                  </a:ext>
                </a:extLst>
              </a:tr>
              <a:tr h="30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получателями средств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375, 79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370997019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1 13 01 994 04 0001 130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оказания платных услуг (работ) МКУ "МФЦ"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375, 19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681133833"/>
                  </a:ext>
                </a:extLst>
              </a:tr>
              <a:tr h="1518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1 13 02 000 00 0000 130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465, 58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101783869"/>
                  </a:ext>
                </a:extLst>
              </a:tr>
              <a:tr h="30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4085843940"/>
                  </a:ext>
                </a:extLst>
              </a:tr>
              <a:tr h="304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1 13 02 064 04 0000 130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326994153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1 13 02 990 00 0000 130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государства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568852362"/>
                  </a:ext>
                </a:extLst>
              </a:tr>
              <a:tr h="204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1 13 02 994 04 0000 130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доходы от компенсации затрат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1" marR="4371" marT="4371" marB="0" anchor="ctr"/>
                </a:tc>
                <a:extLst>
                  <a:ext uri="{0D108BD9-81ED-4DB2-BD59-A6C34878D82A}">
                    <a16:rowId xmlns:a16="http://schemas.microsoft.com/office/drawing/2014/main" val="2722355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718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0584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73797"/>
              </p:ext>
            </p:extLst>
          </p:nvPr>
        </p:nvGraphicFramePr>
        <p:xfrm>
          <a:off x="3" y="795528"/>
          <a:ext cx="9985245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2591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395019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35510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61883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900242">
                  <a:extLst>
                    <a:ext uri="{9D8B030D-6E8A-4147-A177-3AD203B41FA5}">
                      <a16:colId xmlns:a16="http://schemas.microsoft.com/office/drawing/2014/main" val="3572660255"/>
                    </a:ext>
                  </a:extLst>
                </a:gridCol>
              </a:tblGrid>
              <a:tr h="192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207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725937"/>
              </p:ext>
            </p:extLst>
          </p:nvPr>
        </p:nvGraphicFramePr>
        <p:xfrm>
          <a:off x="0" y="1179873"/>
          <a:ext cx="9985248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7670">
                  <a:extLst>
                    <a:ext uri="{9D8B030D-6E8A-4147-A177-3AD203B41FA5}">
                      <a16:colId xmlns:a16="http://schemas.microsoft.com/office/drawing/2014/main" val="3361256195"/>
                    </a:ext>
                  </a:extLst>
                </a:gridCol>
                <a:gridCol w="4460775">
                  <a:extLst>
                    <a:ext uri="{9D8B030D-6E8A-4147-A177-3AD203B41FA5}">
                      <a16:colId xmlns:a16="http://schemas.microsoft.com/office/drawing/2014/main" val="2489229921"/>
                    </a:ext>
                  </a:extLst>
                </a:gridCol>
                <a:gridCol w="1458685">
                  <a:extLst>
                    <a:ext uri="{9D8B030D-6E8A-4147-A177-3AD203B41FA5}">
                      <a16:colId xmlns:a16="http://schemas.microsoft.com/office/drawing/2014/main" val="4281427841"/>
                    </a:ext>
                  </a:extLst>
                </a:gridCol>
                <a:gridCol w="1043917">
                  <a:extLst>
                    <a:ext uri="{9D8B030D-6E8A-4147-A177-3AD203B41FA5}">
                      <a16:colId xmlns:a16="http://schemas.microsoft.com/office/drawing/2014/main" val="406422512"/>
                    </a:ext>
                  </a:extLst>
                </a:gridCol>
                <a:gridCol w="834201">
                  <a:extLst>
                    <a:ext uri="{9D8B030D-6E8A-4147-A177-3AD203B41FA5}">
                      <a16:colId xmlns:a16="http://schemas.microsoft.com/office/drawing/2014/main" val="3801090614"/>
                    </a:ext>
                  </a:extLst>
                </a:gridCol>
              </a:tblGrid>
              <a:tr h="3237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1 14 00 000 00 0000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656, 45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121,32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79574852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 (за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796, 51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411506246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1 14 02 040 04 0000 410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имущества, находящегося в собственности городских округов (за исключением движимого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28 796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729297804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1 14 02 043 04 0000 410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иного имущества, находящегося в собственности городских округов (за исключением имущества муниципальных бюджетных и автономных учреждений, а также имущества муниципальных унитарных предприятий, в том числе казенных), в части реализации основных средств по указанному имуществу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796, 51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2626665152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331,30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223965486"/>
                  </a:ext>
                </a:extLst>
              </a:tr>
              <a:tr h="290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3355237823"/>
                  </a:ext>
                </a:extLst>
              </a:tr>
              <a:tr h="3847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1 14 06 012 04 0000 430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331, 30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257018587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1 14 06 300 00 0000 430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528, 65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3373514298"/>
                  </a:ext>
                </a:extLst>
              </a:tr>
              <a:tr h="6685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1 14 06 310 00 0000 430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528, 65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1792383241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1 14 06 312 04 0000 430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528, 65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225,48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1" marR="4411" marT="4411" marB="0" anchor="ctr"/>
                </a:tc>
                <a:extLst>
                  <a:ext uri="{0D108BD9-81ED-4DB2-BD59-A6C34878D82A}">
                    <a16:rowId xmlns:a16="http://schemas.microsoft.com/office/drawing/2014/main" val="2325503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35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55448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74248"/>
              </p:ext>
            </p:extLst>
          </p:nvPr>
        </p:nvGraphicFramePr>
        <p:xfrm>
          <a:off x="-1" y="758952"/>
          <a:ext cx="9985248" cy="420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3612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723972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81147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60131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96386">
                  <a:extLst>
                    <a:ext uri="{9D8B030D-6E8A-4147-A177-3AD203B41FA5}">
                      <a16:colId xmlns:a16="http://schemas.microsoft.com/office/drawing/2014/main" val="97927874"/>
                    </a:ext>
                  </a:extLst>
                </a:gridCol>
              </a:tblGrid>
              <a:tr h="288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31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40319"/>
              </p:ext>
            </p:extLst>
          </p:nvPr>
        </p:nvGraphicFramePr>
        <p:xfrm>
          <a:off x="0" y="1179873"/>
          <a:ext cx="9976103" cy="5678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2820">
                  <a:extLst>
                    <a:ext uri="{9D8B030D-6E8A-4147-A177-3AD203B41FA5}">
                      <a16:colId xmlns:a16="http://schemas.microsoft.com/office/drawing/2014/main" val="3347887679"/>
                    </a:ext>
                  </a:extLst>
                </a:gridCol>
                <a:gridCol w="4733080">
                  <a:extLst>
                    <a:ext uri="{9D8B030D-6E8A-4147-A177-3AD203B41FA5}">
                      <a16:colId xmlns:a16="http://schemas.microsoft.com/office/drawing/2014/main" val="2148817837"/>
                    </a:ext>
                  </a:extLst>
                </a:gridCol>
                <a:gridCol w="1435767">
                  <a:extLst>
                    <a:ext uri="{9D8B030D-6E8A-4147-A177-3AD203B41FA5}">
                      <a16:colId xmlns:a16="http://schemas.microsoft.com/office/drawing/2014/main" val="3075597991"/>
                    </a:ext>
                  </a:extLst>
                </a:gridCol>
                <a:gridCol w="1175844">
                  <a:extLst>
                    <a:ext uri="{9D8B030D-6E8A-4147-A177-3AD203B41FA5}">
                      <a16:colId xmlns:a16="http://schemas.microsoft.com/office/drawing/2014/main" val="98215217"/>
                    </a:ext>
                  </a:extLst>
                </a:gridCol>
                <a:gridCol w="898592">
                  <a:extLst>
                    <a:ext uri="{9D8B030D-6E8A-4147-A177-3AD203B41FA5}">
                      <a16:colId xmlns:a16="http://schemas.microsoft.com/office/drawing/2014/main" val="3798885888"/>
                    </a:ext>
                  </a:extLst>
                </a:gridCol>
              </a:tblGrid>
              <a:tr h="142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339, 90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519,53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962798700"/>
                  </a:ext>
                </a:extLst>
              </a:tr>
              <a:tr h="252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 Российской Федерации об административных правонарушениях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715, 92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3379085871"/>
                  </a:ext>
                </a:extLst>
              </a:tr>
              <a:tr h="377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36, 53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1323499857"/>
                  </a:ext>
                </a:extLst>
              </a:tr>
              <a:tr h="477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36, 53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539414754"/>
                  </a:ext>
                </a:extLst>
              </a:tr>
              <a:tr h="669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1 16 01 053 01 0035 140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неисполнение родителями или иными законными представителями несовершеннолетних обязанностей по содержанию и воспитанию несовершеннолетних)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24, 03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102752024"/>
                  </a:ext>
                </a:extLst>
              </a:tr>
              <a:tr h="580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1 16 01 053 01 0059 140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(штрафы за нарушение порядка рассмотрения обращений граждан)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1122409852"/>
                  </a:ext>
                </a:extLst>
              </a:tr>
              <a:tr h="561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1 16 01 053 01 9000 140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5 Кодекса Российской Федерации об административных правонарушениях, за административные правонарушения, посягающие на права граждан,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412769362"/>
                  </a:ext>
                </a:extLst>
              </a:tr>
              <a:tr h="413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98, 92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767662064"/>
                  </a:ext>
                </a:extLst>
              </a:tr>
              <a:tr h="512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98, 92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996808612"/>
                  </a:ext>
                </a:extLst>
              </a:tr>
              <a:tr h="937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незаконный оборот наркотических средств, психотропных веществ или их аналогов и незаконные приобретение, хранение, перевозка растений, содержащих наркотические средства или психотропные вещества, либо их частей, содержащих наркотические средства или психотропные вещества)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888257606"/>
                  </a:ext>
                </a:extLst>
              </a:tr>
              <a:tr h="7530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1 16 01 063 01 0009 140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потребление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29, 06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1587053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442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09728"/>
            <a:ext cx="1000658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79648"/>
              </p:ext>
            </p:extLst>
          </p:nvPr>
        </p:nvGraphicFramePr>
        <p:xfrm>
          <a:off x="3" y="804672"/>
          <a:ext cx="9985245" cy="390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0665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89644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308241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86833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49862">
                  <a:extLst>
                    <a:ext uri="{9D8B030D-6E8A-4147-A177-3AD203B41FA5}">
                      <a16:colId xmlns:a16="http://schemas.microsoft.com/office/drawing/2014/main" val="4223178877"/>
                    </a:ext>
                  </a:extLst>
                </a:gridCol>
              </a:tblGrid>
              <a:tr h="187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20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57759"/>
              </p:ext>
            </p:extLst>
          </p:nvPr>
        </p:nvGraphicFramePr>
        <p:xfrm>
          <a:off x="0" y="1179871"/>
          <a:ext cx="9976104" cy="2966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968">
                  <a:extLst>
                    <a:ext uri="{9D8B030D-6E8A-4147-A177-3AD203B41FA5}">
                      <a16:colId xmlns:a16="http://schemas.microsoft.com/office/drawing/2014/main" val="2118249697"/>
                    </a:ext>
                  </a:extLst>
                </a:gridCol>
                <a:gridCol w="4465678">
                  <a:extLst>
                    <a:ext uri="{9D8B030D-6E8A-4147-A177-3AD203B41FA5}">
                      <a16:colId xmlns:a16="http://schemas.microsoft.com/office/drawing/2014/main" val="2701041528"/>
                    </a:ext>
                  </a:extLst>
                </a:gridCol>
                <a:gridCol w="1315531">
                  <a:extLst>
                    <a:ext uri="{9D8B030D-6E8A-4147-A177-3AD203B41FA5}">
                      <a16:colId xmlns:a16="http://schemas.microsoft.com/office/drawing/2014/main" val="4032637912"/>
                    </a:ext>
                  </a:extLst>
                </a:gridCol>
                <a:gridCol w="1178089">
                  <a:extLst>
                    <a:ext uri="{9D8B030D-6E8A-4147-A177-3AD203B41FA5}">
                      <a16:colId xmlns:a16="http://schemas.microsoft.com/office/drawing/2014/main" val="532482198"/>
                    </a:ext>
                  </a:extLst>
                </a:gridCol>
                <a:gridCol w="846838">
                  <a:extLst>
                    <a:ext uri="{9D8B030D-6E8A-4147-A177-3AD203B41FA5}">
                      <a16:colId xmlns:a16="http://schemas.microsoft.com/office/drawing/2014/main" val="350995287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1 16 01 063 01 0023 140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вовлечение несовершеннолетнего в процесс потребления табака)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3439638816"/>
                  </a:ext>
                </a:extLst>
              </a:tr>
              <a:tr h="1001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1 16 01 063 01 0091 140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уклонение от прохождения диагностики, профилактических мероприятий, лечения от наркомании и (или) медицинской и (или) социальной реабилитации в связи с потреблением наркотических средств или психотропных веществ без назначения врача либо новых потенциально опасных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веществ)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4192991486"/>
                  </a:ext>
                </a:extLst>
              </a:tr>
              <a:tr h="59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1 16 01 063 01 0101 140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(штрафы за побои)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60, 49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650522573"/>
                  </a:ext>
                </a:extLst>
              </a:tr>
              <a:tr h="7426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1 16 01 063 01 9000 140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6 Кодекса Российской Федерации об административных правонарушениях, за административные правонарушения, посягающие на здоровье, санитарно-эпидемиологическое благополучие населения и общественную нравственность,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32" marR="1832" marT="1832" marB="0" anchor="ctr"/>
                </a:tc>
                <a:extLst>
                  <a:ext uri="{0D108BD9-81ED-4DB2-BD59-A6C34878D82A}">
                    <a16:rowId xmlns:a16="http://schemas.microsoft.com/office/drawing/2014/main" val="235205179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078932"/>
              </p:ext>
            </p:extLst>
          </p:nvPr>
        </p:nvGraphicFramePr>
        <p:xfrm>
          <a:off x="0" y="4133087"/>
          <a:ext cx="9976103" cy="2962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8405">
                  <a:extLst>
                    <a:ext uri="{9D8B030D-6E8A-4147-A177-3AD203B41FA5}">
                      <a16:colId xmlns:a16="http://schemas.microsoft.com/office/drawing/2014/main" val="1684627691"/>
                    </a:ext>
                  </a:extLst>
                </a:gridCol>
                <a:gridCol w="4455827">
                  <a:extLst>
                    <a:ext uri="{9D8B030D-6E8A-4147-A177-3AD203B41FA5}">
                      <a16:colId xmlns:a16="http://schemas.microsoft.com/office/drawing/2014/main" val="448534440"/>
                    </a:ext>
                  </a:extLst>
                </a:gridCol>
                <a:gridCol w="1248363">
                  <a:extLst>
                    <a:ext uri="{9D8B030D-6E8A-4147-A177-3AD203B41FA5}">
                      <a16:colId xmlns:a16="http://schemas.microsoft.com/office/drawing/2014/main" val="602258463"/>
                    </a:ext>
                  </a:extLst>
                </a:gridCol>
                <a:gridCol w="1149955">
                  <a:extLst>
                    <a:ext uri="{9D8B030D-6E8A-4147-A177-3AD203B41FA5}">
                      <a16:colId xmlns:a16="http://schemas.microsoft.com/office/drawing/2014/main" val="1490123929"/>
                    </a:ext>
                  </a:extLst>
                </a:gridCol>
                <a:gridCol w="943553">
                  <a:extLst>
                    <a:ext uri="{9D8B030D-6E8A-4147-A177-3AD203B41FA5}">
                      <a16:colId xmlns:a16="http://schemas.microsoft.com/office/drawing/2014/main" val="755503110"/>
                    </a:ext>
                  </a:extLst>
                </a:gridCol>
              </a:tblGrid>
              <a:tr h="449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86, 44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408346647"/>
                  </a:ext>
                </a:extLst>
              </a:tr>
              <a:tr h="558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070982397"/>
                  </a:ext>
                </a:extLst>
              </a:tr>
              <a:tr h="697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уничтожение или повреждение чужого имущества)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389467511"/>
                  </a:ext>
                </a:extLst>
              </a:tr>
              <a:tr h="6978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1 16 01 073 01 0019 140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самовольное подключение и использование электрической, тепловой энергии, нефти или газа)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812194559"/>
                  </a:ext>
                </a:extLst>
              </a:tr>
              <a:tr h="558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1 16 01 073 01 0027 140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налагаемые мировыми судьями, комиссиями по делам несовершеннолетних и защите их прав (штрафы за мелкое хищение)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771617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99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94392" cy="923330"/>
          </a:xfrm>
          <a:prstGeom prst="rect">
            <a:avLst/>
          </a:prstGeom>
          <a:gradFill flip="none" rotWithShape="1">
            <a:gsLst>
              <a:gs pos="7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06894"/>
              </p:ext>
            </p:extLst>
          </p:nvPr>
        </p:nvGraphicFramePr>
        <p:xfrm>
          <a:off x="3" y="841248"/>
          <a:ext cx="9994389" cy="353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2926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14684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514168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29636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62975">
                  <a:extLst>
                    <a:ext uri="{9D8B030D-6E8A-4147-A177-3AD203B41FA5}">
                      <a16:colId xmlns:a16="http://schemas.microsoft.com/office/drawing/2014/main" val="2441883930"/>
                    </a:ext>
                  </a:extLst>
                </a:gridCol>
              </a:tblGrid>
              <a:tr h="1876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932368"/>
              </p:ext>
            </p:extLst>
          </p:nvPr>
        </p:nvGraphicFramePr>
        <p:xfrm>
          <a:off x="1" y="1199535"/>
          <a:ext cx="9985247" cy="5658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2929">
                  <a:extLst>
                    <a:ext uri="{9D8B030D-6E8A-4147-A177-3AD203B41FA5}">
                      <a16:colId xmlns:a16="http://schemas.microsoft.com/office/drawing/2014/main" val="2908495407"/>
                    </a:ext>
                  </a:extLst>
                </a:gridCol>
                <a:gridCol w="4434347">
                  <a:extLst>
                    <a:ext uri="{9D8B030D-6E8A-4147-A177-3AD203B41FA5}">
                      <a16:colId xmlns:a16="http://schemas.microsoft.com/office/drawing/2014/main" val="4218619922"/>
                    </a:ext>
                  </a:extLst>
                </a:gridCol>
                <a:gridCol w="1484671">
                  <a:extLst>
                    <a:ext uri="{9D8B030D-6E8A-4147-A177-3AD203B41FA5}">
                      <a16:colId xmlns:a16="http://schemas.microsoft.com/office/drawing/2014/main" val="1772488170"/>
                    </a:ext>
                  </a:extLst>
                </a:gridCol>
                <a:gridCol w="1039762">
                  <a:extLst>
                    <a:ext uri="{9D8B030D-6E8A-4147-A177-3AD203B41FA5}">
                      <a16:colId xmlns:a16="http://schemas.microsoft.com/office/drawing/2014/main" val="2450076563"/>
                    </a:ext>
                  </a:extLst>
                </a:gridCol>
                <a:gridCol w="853538">
                  <a:extLst>
                    <a:ext uri="{9D8B030D-6E8A-4147-A177-3AD203B41FA5}">
                      <a16:colId xmlns:a16="http://schemas.microsoft.com/office/drawing/2014/main" val="1355525423"/>
                    </a:ext>
                  </a:extLst>
                </a:gridCol>
              </a:tblGrid>
              <a:tr h="5615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1 16 01 074 01 0000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7 Кодекса Российской Федерации об административных правонарушениях, за административные правонарушения в области охраны собственности,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898076398"/>
                  </a:ext>
                </a:extLst>
              </a:tr>
              <a:tr h="460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112, 61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837249551"/>
                  </a:ext>
                </a:extLst>
              </a:tr>
              <a:tr h="6011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27, 61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4283994154"/>
                  </a:ext>
                </a:extLst>
              </a:tr>
              <a:tr h="841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1 16 01 083 01 0037 140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налагаемые мировыми судьями, комиссиями по делам несовершеннолетних и защите их прав (штрафы за нарушение правил охоты, правил, регламентирующих рыболовство и другие виды пользования объектами животного мира)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27, 61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463087783"/>
                  </a:ext>
                </a:extLst>
              </a:tr>
              <a:tr h="591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1 16 01 084 01 0000 140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8 Кодекса Российской Федерации об административных правонарушениях, за административные правонарушения в области охраны окружающей среды и природопользования, выявленные должностными лицами органов муниципального контроля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635712337"/>
                  </a:ext>
                </a:extLst>
              </a:tr>
              <a:tr h="440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1 16 01 120 01 0000 140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12 Кодекса Российской Федерации об административных правонарушениях, за административные правонарушения в области дорожного движения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951999478"/>
                  </a:ext>
                </a:extLst>
              </a:tr>
              <a:tr h="665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12 Кодекса Российской Федерации об административных правонарушениях, за административные правонарушения в области дорожного движения,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184881217"/>
                  </a:ext>
                </a:extLst>
              </a:tr>
              <a:tr h="665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78, 90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2807716767"/>
                  </a:ext>
                </a:extLst>
              </a:tr>
              <a:tr h="830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78, 90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20" marR="2420" marT="2420" marB="0" anchor="ctr"/>
                </a:tc>
                <a:extLst>
                  <a:ext uri="{0D108BD9-81ED-4DB2-BD59-A6C34878D82A}">
                    <a16:rowId xmlns:a16="http://schemas.microsoft.com/office/drawing/2014/main" val="1455160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264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003352"/>
              </p:ext>
            </p:extLst>
          </p:nvPr>
        </p:nvGraphicFramePr>
        <p:xfrm>
          <a:off x="3" y="850392"/>
          <a:ext cx="9994389" cy="344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7184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5250426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465006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078798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62975">
                  <a:extLst>
                    <a:ext uri="{9D8B030D-6E8A-4147-A177-3AD203B41FA5}">
                      <a16:colId xmlns:a16="http://schemas.microsoft.com/office/drawing/2014/main" val="1686779988"/>
                    </a:ext>
                  </a:extLst>
                </a:gridCol>
              </a:tblGrid>
              <a:tr h="178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117977"/>
              </p:ext>
            </p:extLst>
          </p:nvPr>
        </p:nvGraphicFramePr>
        <p:xfrm>
          <a:off x="0" y="1160205"/>
          <a:ext cx="9994392" cy="5781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6684">
                  <a:extLst>
                    <a:ext uri="{9D8B030D-6E8A-4147-A177-3AD203B41FA5}">
                      <a16:colId xmlns:a16="http://schemas.microsoft.com/office/drawing/2014/main" val="641434421"/>
                    </a:ext>
                  </a:extLst>
                </a:gridCol>
                <a:gridCol w="5211097">
                  <a:extLst>
                    <a:ext uri="{9D8B030D-6E8A-4147-A177-3AD203B41FA5}">
                      <a16:colId xmlns:a16="http://schemas.microsoft.com/office/drawing/2014/main" val="1267067126"/>
                    </a:ext>
                  </a:extLst>
                </a:gridCol>
                <a:gridCol w="1474838">
                  <a:extLst>
                    <a:ext uri="{9D8B030D-6E8A-4147-A177-3AD203B41FA5}">
                      <a16:colId xmlns:a16="http://schemas.microsoft.com/office/drawing/2014/main" val="2796969595"/>
                    </a:ext>
                  </a:extLst>
                </a:gridCol>
                <a:gridCol w="1074175">
                  <a:extLst>
                    <a:ext uri="{9D8B030D-6E8A-4147-A177-3AD203B41FA5}">
                      <a16:colId xmlns:a16="http://schemas.microsoft.com/office/drawing/2014/main" val="972440013"/>
                    </a:ext>
                  </a:extLst>
                </a:gridCol>
                <a:gridCol w="867598">
                  <a:extLst>
                    <a:ext uri="{9D8B030D-6E8A-4147-A177-3AD203B41FA5}">
                      <a16:colId xmlns:a16="http://schemas.microsoft.com/office/drawing/2014/main" val="1354793193"/>
                    </a:ext>
                  </a:extLst>
                </a:gridCol>
              </a:tblGrid>
              <a:tr h="631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1 16 01 143 01 0002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незаконную продажу товаров (иных вещей), свободная реализация которых запрещена или ограничена)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451258768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1 16 01 143 01 0016 140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правил продажи этилового спирта, алкогольной и спиртосодержащей продукции)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4, 86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084249747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1 16 01 143 01 0401 140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и деятельности саморегулируемых организаций, налагаемые мировыми судьями, комиссиями по делам несовершеннолетних и защите их прав (штрафы за нарушение требований законодательства в области технического осмотра транспортных средств)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750997990"/>
                  </a:ext>
                </a:extLst>
              </a:tr>
              <a:tr h="49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1 16 01 143 01 9000 140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14 Кодекса Российской Федерации об административных правонарушениях, за административные правонарушения в области предпринимательской деятельности саморегулируемых организаций,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28, 04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372981270"/>
                  </a:ext>
                </a:extLst>
              </a:tr>
              <a:tr h="368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1 16 01 150 01 0000 140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888826464"/>
                  </a:ext>
                </a:extLst>
              </a:tr>
              <a:tr h="49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1 16 01 153 01 0000 140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928043118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1 16 01 153 01 0006 140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15 Кодекса Российской Федерации об административных правонарушениях, за административные правонарушения в области финансов, налогов и сборов, страхования, рынка ценных бумаг (за исключением штрафов, указанных в пункте 6 статьи 46 Бюджетного кодекса Российской Федерации), налагаемые мировыми судьями, комиссиями по делам несовершеннолетних и защите их прав (штрафы за непредставление (несообщение) сведений, необходимых для осуществления налогового контроля)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312729318"/>
                  </a:ext>
                </a:extLst>
              </a:tr>
              <a:tr h="24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091876143"/>
                  </a:ext>
                </a:extLst>
              </a:tr>
              <a:tr h="368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779339496"/>
                  </a:ext>
                </a:extLst>
              </a:tr>
              <a:tr h="612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1 16 01 173 01 0007 140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невыполнение законных требований прокурора, следователя, дознавателя или должностного лица, осуществляющего производство по делу об административном правонарушении)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576871025"/>
                  </a:ext>
                </a:extLst>
              </a:tr>
              <a:tr h="735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1 16 01 173 01 0008 140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17 Кодекса Российской Федерации об административных правонарушениях, за административные правонарушения, посягающие на институты государственной власти, налагаемые мировыми судьями, комиссиями по делам несовершеннолетних и защите их прав (штрафы за воспрепятствование законной деятельности должностного лица органа, уполномоченного на осуществление функций по принудительному исполнению исполнительных документов и обеспечению установленного порядка деятельности судов)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375709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068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37160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07342"/>
              </p:ext>
            </p:extLst>
          </p:nvPr>
        </p:nvGraphicFramePr>
        <p:xfrm>
          <a:off x="3" y="795528"/>
          <a:ext cx="9966957" cy="3994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694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5250425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130709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246240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1090889">
                  <a:extLst>
                    <a:ext uri="{9D8B030D-6E8A-4147-A177-3AD203B41FA5}">
                      <a16:colId xmlns:a16="http://schemas.microsoft.com/office/drawing/2014/main" val="426364375"/>
                    </a:ext>
                  </a:extLst>
                </a:gridCol>
              </a:tblGrid>
              <a:tr h="229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70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277978"/>
              </p:ext>
            </p:extLst>
          </p:nvPr>
        </p:nvGraphicFramePr>
        <p:xfrm>
          <a:off x="1" y="1189704"/>
          <a:ext cx="9976103" cy="5668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4308">
                  <a:extLst>
                    <a:ext uri="{9D8B030D-6E8A-4147-A177-3AD203B41FA5}">
                      <a16:colId xmlns:a16="http://schemas.microsoft.com/office/drawing/2014/main" val="3129214819"/>
                    </a:ext>
                  </a:extLst>
                </a:gridCol>
                <a:gridCol w="5256968">
                  <a:extLst>
                    <a:ext uri="{9D8B030D-6E8A-4147-A177-3AD203B41FA5}">
                      <a16:colId xmlns:a16="http://schemas.microsoft.com/office/drawing/2014/main" val="1889058923"/>
                    </a:ext>
                  </a:extLst>
                </a:gridCol>
                <a:gridCol w="1177685">
                  <a:extLst>
                    <a:ext uri="{9D8B030D-6E8A-4147-A177-3AD203B41FA5}">
                      <a16:colId xmlns:a16="http://schemas.microsoft.com/office/drawing/2014/main" val="1164887044"/>
                    </a:ext>
                  </a:extLst>
                </a:gridCol>
                <a:gridCol w="1231116">
                  <a:extLst>
                    <a:ext uri="{9D8B030D-6E8A-4147-A177-3AD203B41FA5}">
                      <a16:colId xmlns:a16="http://schemas.microsoft.com/office/drawing/2014/main" val="2954527389"/>
                    </a:ext>
                  </a:extLst>
                </a:gridCol>
                <a:gridCol w="1066026">
                  <a:extLst>
                    <a:ext uri="{9D8B030D-6E8A-4147-A177-3AD203B41FA5}">
                      <a16:colId xmlns:a16="http://schemas.microsoft.com/office/drawing/2014/main" val="647081604"/>
                    </a:ext>
                  </a:extLst>
                </a:gridCol>
              </a:tblGrid>
              <a:tr h="325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1 16 01 190 01 0000 140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26, 86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517054295"/>
                  </a:ext>
                </a:extLst>
              </a:tr>
              <a:tr h="378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26, 56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666481077"/>
                  </a:ext>
                </a:extLst>
              </a:tr>
              <a:tr h="8636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1 16 01 193 01 0005 140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невыполнение в срок законного предписания (постановления, представления, решения) органа (должностного лица), осуществляющего государственный надзор (контроль), организации, уполномоченной в соответствии с федеральными законами на осуществление государственного надзора (должностного лица), органа (должностного лица), осуществляющего муниципальный контроль)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288545281"/>
                  </a:ext>
                </a:extLst>
              </a:tr>
              <a:tr h="494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заведомо ложный вызов специализированных служб)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296402794"/>
                  </a:ext>
                </a:extLst>
              </a:tr>
              <a:tr h="503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1 16 01 193 01 0030 140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(штрафы за нарушение требований к ведению образовательной деятельности и организации образовательного процесса)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761000286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налагаемые мировыми судьями, комиссиями по делам несовершеннолетних и защите их прав (иные штрафы)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097786197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1 16 01 194 01 0000 140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19 Кодекса Российской Федерации об административных правонарушениях, за административные правонарушения против порядка управления, выявленные должностными лицами органов муниципального контроля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646560389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268, 55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399824874"/>
                  </a:ext>
                </a:extLst>
              </a:tr>
              <a:tr h="405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268, 55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1400221448"/>
                  </a:ext>
                </a:extLst>
              </a:tr>
              <a:tr h="15165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1 16 01 203 01 0008 140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нарушение правил производства, приобретения, продажи, передачи, хранения, перевозки, ношения, коллекционирования, экспонирования, уничтожения или учета оружия и патронов к нему, а также нарушение правил производства, продажи, хранения, уничтожения или учета взрывчатых веществ и взрывных устройств, пиротехнических изделий, порядка выдачи свидетельства о прохождении подготовки и проверки знания правил безопасного обращения с оружием и наличия навыков безопасного обращения с оружием или медицинских заключений об отсутствии противопоказаний к владению оружием)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8" marR="1218" marT="1218" marB="0" anchor="ctr"/>
                </a:tc>
                <a:extLst>
                  <a:ext uri="{0D108BD9-81ED-4DB2-BD59-A6C34878D82A}">
                    <a16:rowId xmlns:a16="http://schemas.microsoft.com/office/drawing/2014/main" val="314977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9186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7432"/>
            <a:ext cx="999439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352446"/>
              </p:ext>
            </p:extLst>
          </p:nvPr>
        </p:nvGraphicFramePr>
        <p:xfrm>
          <a:off x="3" y="875071"/>
          <a:ext cx="9985245" cy="319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7287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719484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18420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92867">
                  <a:extLst>
                    <a:ext uri="{9D8B030D-6E8A-4147-A177-3AD203B41FA5}">
                      <a16:colId xmlns:a16="http://schemas.microsoft.com/office/drawing/2014/main" val="2245021441"/>
                    </a:ext>
                  </a:extLst>
                </a:gridCol>
              </a:tblGrid>
              <a:tr h="1091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6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042793"/>
              </p:ext>
            </p:extLst>
          </p:nvPr>
        </p:nvGraphicFramePr>
        <p:xfrm>
          <a:off x="0" y="1197866"/>
          <a:ext cx="9985248" cy="5660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2718">
                  <a:extLst>
                    <a:ext uri="{9D8B030D-6E8A-4147-A177-3AD203B41FA5}">
                      <a16:colId xmlns:a16="http://schemas.microsoft.com/office/drawing/2014/main" val="66386069"/>
                    </a:ext>
                  </a:extLst>
                </a:gridCol>
                <a:gridCol w="4768785">
                  <a:extLst>
                    <a:ext uri="{9D8B030D-6E8A-4147-A177-3AD203B41FA5}">
                      <a16:colId xmlns:a16="http://schemas.microsoft.com/office/drawing/2014/main" val="2752560500"/>
                    </a:ext>
                  </a:extLst>
                </a:gridCol>
                <a:gridCol w="1336340">
                  <a:extLst>
                    <a:ext uri="{9D8B030D-6E8A-4147-A177-3AD203B41FA5}">
                      <a16:colId xmlns:a16="http://schemas.microsoft.com/office/drawing/2014/main" val="1355349171"/>
                    </a:ext>
                  </a:extLst>
                </a:gridCol>
                <a:gridCol w="1133969">
                  <a:extLst>
                    <a:ext uri="{9D8B030D-6E8A-4147-A177-3AD203B41FA5}">
                      <a16:colId xmlns:a16="http://schemas.microsoft.com/office/drawing/2014/main" val="1883924610"/>
                    </a:ext>
                  </a:extLst>
                </a:gridCol>
                <a:gridCol w="823436">
                  <a:extLst>
                    <a:ext uri="{9D8B030D-6E8A-4147-A177-3AD203B41FA5}">
                      <a16:colId xmlns:a16="http://schemas.microsoft.com/office/drawing/2014/main" val="4227296993"/>
                    </a:ext>
                  </a:extLst>
                </a:gridCol>
              </a:tblGrid>
              <a:tr h="684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1 16 01 203 01 0013 140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стрельбу из оружия в отведенных для этого местах с нарушением установленных правил или в не отведенных для этого местах)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3695178465"/>
                  </a:ext>
                </a:extLst>
              </a:tr>
              <a:tr h="636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1 16 01 203 01 0021 140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 (штрафы за появление в общественных местах в состоянии опьянения)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3237068136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1 16 01 203 01 9000 140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налагаемые мировыми судьями, комиссиями по делам несовершеннолетних и защите их прав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254, 89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29782299"/>
                  </a:ext>
                </a:extLst>
              </a:tr>
              <a:tr h="636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1 16 01 205 01 0000 140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главой 20 Кодекса Российской Федерации об административных правонарушениях, за административные правонарушения, посягающие на общественный порядок и общественную безопасность, выявленные должностными лицами органов исполнительной власти субъектов Российской Федерации, включенных в соответствующие перечни, утвержденные высшими должностными лицами субъектов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100158458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1 16 02 000 02 0000 140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593, 94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500186574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1 16 02 020 02 0000 140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законами субъектов Российской Федерации об административных правонарушениях, за нарушение муниципальных правовых актов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593, 94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745859141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органом управления государственным внебюджетным фондом, казенным учреждением, Центральным банком Российской Федерации, иной организацией, действующей от имени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828, 56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76540783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государственным (муниципальным) контрактом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8077813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1 16 07 010 04 0000 140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627, 38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52820590"/>
                  </a:ext>
                </a:extLst>
              </a:tr>
              <a:tr h="5096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государственным (муниципальным) органом, казенным учреждением, Центральным банком Российской Федерации, государственной корпорацией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201, 18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1334439005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1 16 07 090 04 0000 140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штрафы, неустойки, пени, уплаченные в соответствии с законом или договором в случае неисполнения или ненадлежащего исполнения обязательств перед муниципальным органом, (муниципальным казенным учреждением)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201, 18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1501,47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3534948770"/>
                  </a:ext>
                </a:extLst>
              </a:tr>
              <a:tr h="3829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1 16 09 000 00 0000 140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Российской Федерации, субъекта Российской Федерации, муниципального образования в соответствии с решениями судов (за исключением обвинительных приговоров судов)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513331151"/>
                  </a:ext>
                </a:extLst>
              </a:tr>
              <a:tr h="2562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1 16 09 040 04 0000 140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 изымаемые в собственность городского округа в соответствии с решениями судов (за исключением обвинительных приговоров судов)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1" marR="2671" marT="2671" marB="0" anchor="ctr"/>
                </a:tc>
                <a:extLst>
                  <a:ext uri="{0D108BD9-81ED-4DB2-BD59-A6C34878D82A}">
                    <a16:rowId xmlns:a16="http://schemas.microsoft.com/office/drawing/2014/main" val="2383829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019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409154"/>
              </p:ext>
            </p:extLst>
          </p:nvPr>
        </p:nvGraphicFramePr>
        <p:xfrm>
          <a:off x="3" y="822960"/>
          <a:ext cx="9994389" cy="376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629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748981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179871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11045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1115863">
                  <a:extLst>
                    <a:ext uri="{9D8B030D-6E8A-4147-A177-3AD203B41FA5}">
                      <a16:colId xmlns:a16="http://schemas.microsoft.com/office/drawing/2014/main" val="2942958733"/>
                    </a:ext>
                  </a:extLst>
                </a:gridCol>
              </a:tblGrid>
              <a:tr h="208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68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658157"/>
              </p:ext>
            </p:extLst>
          </p:nvPr>
        </p:nvGraphicFramePr>
        <p:xfrm>
          <a:off x="0" y="1219200"/>
          <a:ext cx="10021824" cy="563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1937">
                  <a:extLst>
                    <a:ext uri="{9D8B030D-6E8A-4147-A177-3AD203B41FA5}">
                      <a16:colId xmlns:a16="http://schemas.microsoft.com/office/drawing/2014/main" val="722866769"/>
                    </a:ext>
                  </a:extLst>
                </a:gridCol>
                <a:gridCol w="4863435">
                  <a:extLst>
                    <a:ext uri="{9D8B030D-6E8A-4147-A177-3AD203B41FA5}">
                      <a16:colId xmlns:a16="http://schemas.microsoft.com/office/drawing/2014/main" val="2209283321"/>
                    </a:ext>
                  </a:extLst>
                </a:gridCol>
                <a:gridCol w="1146984">
                  <a:extLst>
                    <a:ext uri="{9D8B030D-6E8A-4147-A177-3AD203B41FA5}">
                      <a16:colId xmlns:a16="http://schemas.microsoft.com/office/drawing/2014/main" val="37147363"/>
                    </a:ext>
                  </a:extLst>
                </a:gridCol>
                <a:gridCol w="1109006">
                  <a:extLst>
                    <a:ext uri="{9D8B030D-6E8A-4147-A177-3AD203B41FA5}">
                      <a16:colId xmlns:a16="http://schemas.microsoft.com/office/drawing/2014/main" val="88152300"/>
                    </a:ext>
                  </a:extLst>
                </a:gridCol>
                <a:gridCol w="1080462">
                  <a:extLst>
                    <a:ext uri="{9D8B030D-6E8A-4147-A177-3AD203B41FA5}">
                      <a16:colId xmlns:a16="http://schemas.microsoft.com/office/drawing/2014/main" val="2095354314"/>
                    </a:ext>
                  </a:extLst>
                </a:gridCol>
              </a:tblGrid>
              <a:tr h="163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1 16 10 000 00 0000 140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причиненного ущерба (убытков)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144, 38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849,70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802996380"/>
                  </a:ext>
                </a:extLst>
              </a:tr>
              <a:tr h="463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1 16 10 030 04 0000 140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ущерба, а также платежи, уплачиваемые при добровольном возмещении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53, 08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754615910"/>
                  </a:ext>
                </a:extLst>
              </a:tr>
              <a:tr h="2484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1 16 10 031 04 0000 140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ущерба при возникновении страховых случаев, когда выгодоприобретателями выступают получатели средств бюджета городского округа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21, 42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3938250825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1 16 10 032 04 0000 140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Прочее возмещение ущерба, причиненного муниципальному имуществу городского округа (за исключением имущества, закрепленного за муниципальными бюджетными (автономными) учреждениями, унитарными предприятиями)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31, 65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1905240200"/>
                  </a:ext>
                </a:extLst>
              </a:tr>
              <a:tr h="176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муниципального контракта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3481330126"/>
                  </a:ext>
                </a:extLst>
              </a:tr>
              <a:tr h="7660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1 16 10 061 04 0000 140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в целях возмещения убытков, причиненных уклонением от заключения с муниципальным органом городского округа (муниципальным казенным учреждением) муниципального контракта, а также иные денежные средства, подлежащие зачислению в бюджет городского округа за нарушение законодательства Российской Федерации о контрактной системе в сфере закупок товаров, работ, услуг для обеспечения государственных и муниципальных нужд (за исключением муниципального контракта, финансируемого за счет средств муниципального дорожного фонда)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709, 40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2558295602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1 16 10 120 00 0000 140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бюджеты бюджетной системы Российской Федерации по нормативам, действовавшим в 2019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381, 91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4106429606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947897398"/>
                  </a:ext>
                </a:extLst>
              </a:tr>
              <a:tr h="750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1 16 10 123 01 0041 140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городских округов с внутригородским делением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381, 31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921489037"/>
                  </a:ext>
                </a:extLst>
              </a:tr>
              <a:tr h="750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1 16 10 123 01 0141 140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бюджет муниципального образования по нормативам, действовавшим в 2019 году (доходы бюджетов муниципальных округов за исключением доходов, направляемых на формирование муниципального дорожного фонда, а также иных платежей в случае принятия решения финансовым органом муниципального образования о раздельном учете задолженности)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1055901184"/>
                  </a:ext>
                </a:extLst>
              </a:tr>
              <a:tr h="371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1 16 10 129 01 0000 140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денежных взысканий (штрафов), поступающие в счет погашения задолженности, образовавшейся до 1 января 2020 года, подлежащие зачислению в федеральный бюджет и бюджет муниципального образования по нормативам, действовавшим в 2019 году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1209539852"/>
                  </a:ext>
                </a:extLst>
              </a:tr>
              <a:tr h="1409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1 16 11 000 01 0000 140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Платежи, уплачиваемые в целях возмещения вреда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907, 09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701280882"/>
                  </a:ext>
                </a:extLst>
              </a:tr>
              <a:tr h="693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1 16 11 050 01 0000 140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по искам о возмещении вреда, причиненного окружающей среде, а также платежи, уплачиваемые при добровольном возмещении вреда, причиненного окружающей среде (за исключением вреда, причиненного окружающей среде на особо охраняемых природных территориях, а также вреда, причиненного водным объектам), подлежащие зачислению в бюджет муниципального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907, 09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86" marR="2786" marT="2786" marB="0" anchor="ctr"/>
                </a:tc>
                <a:extLst>
                  <a:ext uri="{0D108BD9-81ED-4DB2-BD59-A6C34878D82A}">
                    <a16:rowId xmlns:a16="http://schemas.microsoft.com/office/drawing/2014/main" val="355123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97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DFFE7"/>
            </a:gs>
            <a:gs pos="0">
              <a:srgbClr val="BCEAF5"/>
            </a:gs>
            <a:gs pos="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06766"/>
            <a:ext cx="10076688" cy="890351"/>
          </a:xfrm>
          <a:gradFill flip="none" rotWithShape="1">
            <a:gsLst>
              <a:gs pos="1000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  <a:gs pos="91000">
                <a:srgbClr val="FDFFE7"/>
              </a:gs>
              <a:gs pos="63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4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64008" y="766915"/>
            <a:ext cx="10075755" cy="6182525"/>
          </a:xfrm>
          <a:gradFill flip="none" rotWithShape="1">
            <a:gsLst>
              <a:gs pos="80292">
                <a:schemeClr val="accent1">
                  <a:lumMod val="20000"/>
                  <a:lumOff val="80000"/>
                </a:schemeClr>
              </a:gs>
              <a:gs pos="34000">
                <a:srgbClr val="FDFFE7"/>
              </a:gs>
              <a:gs pos="700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 fontScale="25000" lnSpcReduction="20000"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Глоссарий                                                                                                                                                                                                                           6-8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граждан Талдомского городского округа в бюджетном процессе в 2022 году                                                                                                9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Этапы бюджетного процесса                                                                                                                                                                                             10                                                                              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Основные задачи и приоритеты бюджетной политики Талдомского городского округа в 2022 году                                                                        11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Основный цели бюджетной политики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12                                                                                                                                                                     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Административно-территориальное деление Талдомского городского округа                                                                                                            13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Открытость бюджетных данных Талдомского городского округа за 2022 год                                                                                                        14-16</a:t>
            </a: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4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выполнении основных показателей социально-экономического развития Талдомского 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                            17-18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выполнении  основных характеристик бюджета Талдомского  городского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за 2022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                                          19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а также межбюджетных трансферах, поступивших в бюджет   </a:t>
            </a:r>
          </a:p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с плановыми назначениями                                                                                    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20-49    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труктура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Талдомского 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 округа за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                                                                                                             50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10.2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Безвозмездные поступления в бюджет Талдомского городского округа из бюджетов других уровней в 2022 году                                           51</a:t>
            </a:r>
          </a:p>
          <a:p>
            <a:pPr marL="0" indent="0">
              <a:buNone/>
            </a:pP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10.3 Исполнение бюджета Талдомского городского округа по доходам за 2022 год                                                                                                      52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11. Информация об удельном объеме налоговых и неналоговых доходов бюджета Талдомского городского округа  в расчете на душу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населения 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сравнении с другими  муниципальными образованиями Московской области  в 2022 году                                                                   53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  Информация о налоговых льготах и ставках налогов</a:t>
            </a:r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Талдомском городском  округе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в 2022 году                                                                    54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12.1 Информация об оценке налоговых расходов в связи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с предоставлением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льгот </a:t>
            </a:r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в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2022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году, установленных Советом депутатов</a:t>
            </a: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                                                               55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13.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Информация о распределении ассигнований по разделам и подразделам классификации расходов бюджета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Талдомского городского округа </a:t>
            </a: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за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2022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год                                                                                                                                                                                                                         56-57</a:t>
            </a:r>
            <a:endParaRPr lang="ru" sz="4800" dirty="0">
              <a:solidFill>
                <a:schemeClr val="tx1"/>
              </a:solidFill>
              <a:latin typeface="Times New Roman"/>
            </a:endParaRPr>
          </a:p>
          <a:p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13.1 Расходы </a:t>
            </a:r>
            <a:r>
              <a:rPr lang="ru" sz="4800" dirty="0">
                <a:solidFill>
                  <a:schemeClr val="tx1"/>
                </a:solidFill>
                <a:latin typeface="Times New Roman"/>
              </a:rPr>
              <a:t>бюджета Талдомского городского округа за 2022 год </a:t>
            </a:r>
            <a:r>
              <a:rPr lang="ru" sz="48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                                                                  58-59</a:t>
            </a:r>
          </a:p>
          <a:p>
            <a:endParaRPr lang="ru" sz="4800" dirty="0">
              <a:latin typeface="Times New Roman"/>
            </a:endParaRPr>
          </a:p>
          <a:p>
            <a:endParaRPr lang="ru" sz="1200" b="1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722497" y="6632620"/>
            <a:ext cx="284385" cy="22538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4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64008"/>
            <a:ext cx="9985248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984413"/>
              </p:ext>
            </p:extLst>
          </p:nvPr>
        </p:nvGraphicFramePr>
        <p:xfrm>
          <a:off x="3" y="868680"/>
          <a:ext cx="9966957" cy="3406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2591">
                  <a:extLst>
                    <a:ext uri="{9D8B030D-6E8A-4147-A177-3AD203B41FA5}">
                      <a16:colId xmlns:a16="http://schemas.microsoft.com/office/drawing/2014/main" val="3102245753"/>
                    </a:ext>
                  </a:extLst>
                </a:gridCol>
                <a:gridCol w="4473677">
                  <a:extLst>
                    <a:ext uri="{9D8B030D-6E8A-4147-A177-3AD203B41FA5}">
                      <a16:colId xmlns:a16="http://schemas.microsoft.com/office/drawing/2014/main" val="3622855819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1223974382"/>
                    </a:ext>
                  </a:extLst>
                </a:gridCol>
                <a:gridCol w="1113504">
                  <a:extLst>
                    <a:ext uri="{9D8B030D-6E8A-4147-A177-3AD203B41FA5}">
                      <a16:colId xmlns:a16="http://schemas.microsoft.com/office/drawing/2014/main" val="2668826181"/>
                    </a:ext>
                  </a:extLst>
                </a:gridCol>
                <a:gridCol w="859830">
                  <a:extLst>
                    <a:ext uri="{9D8B030D-6E8A-4147-A177-3AD203B41FA5}">
                      <a16:colId xmlns:a16="http://schemas.microsoft.com/office/drawing/2014/main" val="1821993177"/>
                    </a:ext>
                  </a:extLst>
                </a:gridCol>
              </a:tblGrid>
              <a:tr h="191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9050096"/>
                  </a:ext>
                </a:extLst>
              </a:tr>
              <a:tr h="149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415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156847"/>
              </p:ext>
            </p:extLst>
          </p:nvPr>
        </p:nvGraphicFramePr>
        <p:xfrm>
          <a:off x="1" y="1179871"/>
          <a:ext cx="9957815" cy="56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9720">
                  <a:extLst>
                    <a:ext uri="{9D8B030D-6E8A-4147-A177-3AD203B41FA5}">
                      <a16:colId xmlns:a16="http://schemas.microsoft.com/office/drawing/2014/main" val="102116542"/>
                    </a:ext>
                  </a:extLst>
                </a:gridCol>
                <a:gridCol w="5068090">
                  <a:extLst>
                    <a:ext uri="{9D8B030D-6E8A-4147-A177-3AD203B41FA5}">
                      <a16:colId xmlns:a16="http://schemas.microsoft.com/office/drawing/2014/main" val="318997937"/>
                    </a:ext>
                  </a:extLst>
                </a:gridCol>
                <a:gridCol w="1341318">
                  <a:extLst>
                    <a:ext uri="{9D8B030D-6E8A-4147-A177-3AD203B41FA5}">
                      <a16:colId xmlns:a16="http://schemas.microsoft.com/office/drawing/2014/main" val="2279267740"/>
                    </a:ext>
                  </a:extLst>
                </a:gridCol>
                <a:gridCol w="1093922">
                  <a:extLst>
                    <a:ext uri="{9D8B030D-6E8A-4147-A177-3AD203B41FA5}">
                      <a16:colId xmlns:a16="http://schemas.microsoft.com/office/drawing/2014/main" val="3738039123"/>
                    </a:ext>
                  </a:extLst>
                </a:gridCol>
                <a:gridCol w="894765">
                  <a:extLst>
                    <a:ext uri="{9D8B030D-6E8A-4147-A177-3AD203B41FA5}">
                      <a16:colId xmlns:a16="http://schemas.microsoft.com/office/drawing/2014/main" val="549948959"/>
                    </a:ext>
                  </a:extLst>
                </a:gridCol>
              </a:tblGrid>
              <a:tr h="2474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209, 14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2784064244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3, 88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225536554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1 17 01 040 04 0000 180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Невыясненные поступления, зачисляемые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3, 88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527190898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1 17 05 000 00 0000 180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14, 76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043221000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1 17 05 040 04 0000 180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 бюджетов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14, 76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410071856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220, 02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67890264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бюджеты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766065929"/>
                  </a:ext>
                </a:extLst>
              </a:tr>
              <a:tr h="163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(МОУ Запрудненская СОШ №1 ремонт фасада)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100, 02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655367356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1 17 15 020 04 0213 150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городских округов МОУ Запрудненская гимназия ремонт фасада (цокольный этаж)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623097671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2 408 820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501, 23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346234024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820, 55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2 352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990, 39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263662979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862286828"/>
                  </a:ext>
                </a:extLst>
              </a:tr>
              <a:tr h="140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257746658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2 02 15 001 04 0000 150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 из бюджета субъекта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928020736"/>
                  </a:ext>
                </a:extLst>
              </a:tr>
              <a:tr h="163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2 02 20 000 00 0000 150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198, 98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781, 24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638321123"/>
                  </a:ext>
                </a:extLst>
              </a:tr>
              <a:tr h="37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127, 01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063, 11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651237501"/>
                  </a:ext>
                </a:extLst>
              </a:tr>
              <a:tr h="381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2 02 20 216 04 0000 150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осуществление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127, 01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063, 11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93,57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942314272"/>
                  </a:ext>
                </a:extLst>
              </a:tr>
              <a:tr h="41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муниципальных образований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968, 42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858, 03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3274477377"/>
                  </a:ext>
                </a:extLst>
              </a:tr>
              <a:tr h="37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2 02 20 302 04 0000 150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обеспечение мероприятий по переселению граждан из аварийного жилищного фонда, в том числе переселению граждан из аварийного жилищного фонда с учетом необходимости развития малоэтажного жилищного строительства, за счет средств бюджетов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968, 42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858, 03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97927667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государственной программы Российской Федерации "Доступная среда"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652387161"/>
                  </a:ext>
                </a:extLst>
              </a:tr>
              <a:tr h="2479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2 02 25 027 04 0000 150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государственной программы Российской Федерации "Доступная среда"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356, 31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471616643"/>
                  </a:ext>
                </a:extLst>
              </a:tr>
              <a:tr h="37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2 02 25 169 00 0000 150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007, 21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29941609"/>
                  </a:ext>
                </a:extLst>
              </a:tr>
              <a:tr h="370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2 02 25 169 04 0000 150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создание и обеспечение функционирования центров образования естественно-научной и технологической направленностей в общеобразовательных организациях, расположенных в сельской местности и малых городах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007, 21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188980087"/>
                  </a:ext>
                </a:extLst>
              </a:tr>
              <a:tr h="3056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2 02 25 187 00 0000 150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2549694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618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82296"/>
            <a:ext cx="10003536" cy="923330"/>
          </a:xfrm>
          <a:prstGeom prst="rect">
            <a:avLst/>
          </a:prstGeom>
          <a:gradFill flip="none" rotWithShape="1">
            <a:gsLst>
              <a:gs pos="100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трансфертов 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69456"/>
              </p:ext>
            </p:extLst>
          </p:nvPr>
        </p:nvGraphicFramePr>
        <p:xfrm>
          <a:off x="0" y="841248"/>
          <a:ext cx="9994392" cy="446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599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158395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1289599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87919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20880">
                  <a:extLst>
                    <a:ext uri="{9D8B030D-6E8A-4147-A177-3AD203B41FA5}">
                      <a16:colId xmlns:a16="http://schemas.microsoft.com/office/drawing/2014/main" val="2155527069"/>
                    </a:ext>
                  </a:extLst>
                </a:gridCol>
              </a:tblGrid>
              <a:tr h="2259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220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591210"/>
              </p:ext>
            </p:extLst>
          </p:nvPr>
        </p:nvGraphicFramePr>
        <p:xfrm>
          <a:off x="9144" y="1288025"/>
          <a:ext cx="9994391" cy="7810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856">
                  <a:extLst>
                    <a:ext uri="{9D8B030D-6E8A-4147-A177-3AD203B41FA5}">
                      <a16:colId xmlns:a16="http://schemas.microsoft.com/office/drawing/2014/main" val="3519495382"/>
                    </a:ext>
                  </a:extLst>
                </a:gridCol>
                <a:gridCol w="5192949">
                  <a:extLst>
                    <a:ext uri="{9D8B030D-6E8A-4147-A177-3AD203B41FA5}">
                      <a16:colId xmlns:a16="http://schemas.microsoft.com/office/drawing/2014/main" val="2602800091"/>
                    </a:ext>
                  </a:extLst>
                </a:gridCol>
                <a:gridCol w="1280860">
                  <a:extLst>
                    <a:ext uri="{9D8B030D-6E8A-4147-A177-3AD203B41FA5}">
                      <a16:colId xmlns:a16="http://schemas.microsoft.com/office/drawing/2014/main" val="2723253119"/>
                    </a:ext>
                  </a:extLst>
                </a:gridCol>
                <a:gridCol w="1179088">
                  <a:extLst>
                    <a:ext uri="{9D8B030D-6E8A-4147-A177-3AD203B41FA5}">
                      <a16:colId xmlns:a16="http://schemas.microsoft.com/office/drawing/2014/main" val="287419366"/>
                    </a:ext>
                  </a:extLst>
                </a:gridCol>
                <a:gridCol w="821638">
                  <a:extLst>
                    <a:ext uri="{9D8B030D-6E8A-4147-A177-3AD203B41FA5}">
                      <a16:colId xmlns:a16="http://schemas.microsoft.com/office/drawing/2014/main" val="4241191783"/>
                    </a:ext>
                  </a:extLst>
                </a:gridCol>
              </a:tblGrid>
              <a:tr h="3834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2 02 25 187 04 0000 150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904, 46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1906106290"/>
                  </a:ext>
                </a:extLst>
              </a:tr>
              <a:tr h="397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2 02 25 208 00 0000 150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87" marR="2487" marT="2487" marB="0" anchor="ctr"/>
                </a:tc>
                <a:extLst>
                  <a:ext uri="{0D108BD9-81ED-4DB2-BD59-A6C34878D82A}">
                    <a16:rowId xmlns:a16="http://schemas.microsoft.com/office/drawing/2014/main" val="415441984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015679"/>
              </p:ext>
            </p:extLst>
          </p:nvPr>
        </p:nvGraphicFramePr>
        <p:xfrm>
          <a:off x="-9832" y="2045114"/>
          <a:ext cx="10004224" cy="4812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7123">
                  <a:extLst>
                    <a:ext uri="{9D8B030D-6E8A-4147-A177-3AD203B41FA5}">
                      <a16:colId xmlns:a16="http://schemas.microsoft.com/office/drawing/2014/main" val="1553480945"/>
                    </a:ext>
                  </a:extLst>
                </a:gridCol>
                <a:gridCol w="5173317">
                  <a:extLst>
                    <a:ext uri="{9D8B030D-6E8A-4147-A177-3AD203B41FA5}">
                      <a16:colId xmlns:a16="http://schemas.microsoft.com/office/drawing/2014/main" val="2790735531"/>
                    </a:ext>
                  </a:extLst>
                </a:gridCol>
                <a:gridCol w="1284844">
                  <a:extLst>
                    <a:ext uri="{9D8B030D-6E8A-4147-A177-3AD203B41FA5}">
                      <a16:colId xmlns:a16="http://schemas.microsoft.com/office/drawing/2014/main" val="1011509007"/>
                    </a:ext>
                  </a:extLst>
                </a:gridCol>
                <a:gridCol w="1160629">
                  <a:extLst>
                    <a:ext uri="{9D8B030D-6E8A-4147-A177-3AD203B41FA5}">
                      <a16:colId xmlns:a16="http://schemas.microsoft.com/office/drawing/2014/main" val="3568190208"/>
                    </a:ext>
                  </a:extLst>
                </a:gridCol>
                <a:gridCol w="828311">
                  <a:extLst>
                    <a:ext uri="{9D8B030D-6E8A-4147-A177-3AD203B41FA5}">
                      <a16:colId xmlns:a16="http://schemas.microsoft.com/office/drawing/2014/main" val="2609313914"/>
                    </a:ext>
                  </a:extLst>
                </a:gridCol>
              </a:tblGrid>
              <a:tr h="501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2 02 25 208 04 0000 150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962422735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ликвидацию несанкционированных свалок в границах городов и наиболее опасных объектов накопленного экологического вреда окружающей среде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904, 62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52226143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ликвидацию несанкционированных свалок в границах городов и наиболее опасных объектов накопленного экологического вреда окружающей среде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904, 62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390280763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строительство и реконструкцию (модернизацию) объектов питьевого водоснабжения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907643714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2 02 25 243 04 0000 150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строительство и реконструкцию (модернизацию) объектов питьевого водоснабжения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544834987"/>
                  </a:ext>
                </a:extLst>
              </a:tr>
              <a:tr h="377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расходных обязательств субъектов Российской Федерации, связанных с реализацией федеральной целевой программы "Увековечение памяти погибших при защите Отечества на 2019 - 2024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931613838"/>
                  </a:ext>
                </a:extLst>
              </a:tr>
              <a:tr h="377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2 02 25 299 04 0000 150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расходных обязательств субъектов Российской Федерации, связанных с реализацией федеральной целевой программы "Увековечение памяти погибших при защите Отечества на 2019 - 2024 годы"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87, 13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78563419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001, 70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321, 35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823075219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2 02 25 304 04 0000 150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001, 70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321, 35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773262168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обеспечению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282, 10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4140850297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2 02 25 497 04 0000 150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обеспечению жильем молодых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282, 10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282, 00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099394697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45129466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266, 73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79876603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2 02 25 750 00 0000 150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реализацию мероприятий по модернизации школьных систем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775, 87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705902366"/>
                  </a:ext>
                </a:extLst>
              </a:tr>
              <a:tr h="2495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2 02 25 750 04 0000 150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реализацию мероприятий по модернизации школьных систем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775, 87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804, 58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89,71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735421326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2 02 25 753 00 0000 150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закупки и монтажа оборудования для создания "умных" спортивных площадок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296145958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2 02 25 753 04 0000 150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округов на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софинансирование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закупки и монтажа оборудования для создания "умных" спортивных площадок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470, 20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590520894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867, 48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50192441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867, 48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455, 51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935694881"/>
                  </a:ext>
                </a:extLst>
              </a:tr>
              <a:tr h="1431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2 02 29 999 04 0002 150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строительство и реконструкцию  объектов очистки сточных вод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090043097"/>
                  </a:ext>
                </a:extLst>
              </a:tr>
              <a:tr h="252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2 02 29 999 04 0128 150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реализацию мероприятий по улучшению жилищных условий многодетных семей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619, 22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485174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981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306969"/>
              </p:ext>
            </p:extLst>
          </p:nvPr>
        </p:nvGraphicFramePr>
        <p:xfrm>
          <a:off x="0" y="859536"/>
          <a:ext cx="10003536" cy="49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5006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191433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72497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96407">
                  <a:extLst>
                    <a:ext uri="{9D8B030D-6E8A-4147-A177-3AD203B41FA5}">
                      <a16:colId xmlns:a16="http://schemas.microsoft.com/office/drawing/2014/main" val="1024343697"/>
                    </a:ext>
                  </a:extLst>
                </a:gridCol>
              </a:tblGrid>
              <a:tr h="264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2331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835255"/>
              </p:ext>
            </p:extLst>
          </p:nvPr>
        </p:nvGraphicFramePr>
        <p:xfrm>
          <a:off x="0" y="1297858"/>
          <a:ext cx="9994392" cy="1072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8069">
                  <a:extLst>
                    <a:ext uri="{9D8B030D-6E8A-4147-A177-3AD203B41FA5}">
                      <a16:colId xmlns:a16="http://schemas.microsoft.com/office/drawing/2014/main" val="3366088952"/>
                    </a:ext>
                  </a:extLst>
                </a:gridCol>
                <a:gridCol w="5188537">
                  <a:extLst>
                    <a:ext uri="{9D8B030D-6E8A-4147-A177-3AD203B41FA5}">
                      <a16:colId xmlns:a16="http://schemas.microsoft.com/office/drawing/2014/main" val="50298320"/>
                    </a:ext>
                  </a:extLst>
                </a:gridCol>
                <a:gridCol w="1307691">
                  <a:extLst>
                    <a:ext uri="{9D8B030D-6E8A-4147-A177-3AD203B41FA5}">
                      <a16:colId xmlns:a16="http://schemas.microsoft.com/office/drawing/2014/main" val="535501443"/>
                    </a:ext>
                  </a:extLst>
                </a:gridCol>
                <a:gridCol w="1152832">
                  <a:extLst>
                    <a:ext uri="{9D8B030D-6E8A-4147-A177-3AD203B41FA5}">
                      <a16:colId xmlns:a16="http://schemas.microsoft.com/office/drawing/2014/main" val="1581330922"/>
                    </a:ext>
                  </a:extLst>
                </a:gridCol>
                <a:gridCol w="887263">
                  <a:extLst>
                    <a:ext uri="{9D8B030D-6E8A-4147-A177-3AD203B41FA5}">
                      <a16:colId xmlns:a16="http://schemas.microsoft.com/office/drawing/2014/main" val="3948334378"/>
                    </a:ext>
                  </a:extLst>
                </a:gridCol>
              </a:tblGrid>
              <a:tr h="273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2 02 29 999 04 0298 150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ремонт подъездов многоквартирных домов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195, 43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195, 41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3884151851"/>
                  </a:ext>
                </a:extLst>
              </a:tr>
              <a:tr h="260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строительство и реконструкцию объектов коммунальной инфраструктуры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537, 54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537, 53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676267618"/>
                  </a:ext>
                </a:extLst>
              </a:tr>
              <a:tr h="389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2 02 29 999 04 0355 150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обеспечение подвоза учащихся к месту обучения  в муниципальных общеобразовательных организациях, расположенных в сельской местности, и обратно в соответствии с Государственной программой Московской области «Образование Подмосковья на 2020-2025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1636102031"/>
                  </a:ext>
                </a:extLst>
              </a:tr>
              <a:tr h="147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2 02 29 999 04 0429 150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оздоровление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173, 55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90" marR="2690" marT="2690" marB="0" anchor="ctr"/>
                </a:tc>
                <a:extLst>
                  <a:ext uri="{0D108BD9-81ED-4DB2-BD59-A6C34878D82A}">
                    <a16:rowId xmlns:a16="http://schemas.microsoft.com/office/drawing/2014/main" val="201626253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86058"/>
              </p:ext>
            </p:extLst>
          </p:nvPr>
        </p:nvGraphicFramePr>
        <p:xfrm>
          <a:off x="0" y="2369572"/>
          <a:ext cx="9994392" cy="4488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71">
                  <a:extLst>
                    <a:ext uri="{9D8B030D-6E8A-4147-A177-3AD203B41FA5}">
                      <a16:colId xmlns:a16="http://schemas.microsoft.com/office/drawing/2014/main" val="760450262"/>
                    </a:ext>
                  </a:extLst>
                </a:gridCol>
                <a:gridCol w="5153873">
                  <a:extLst>
                    <a:ext uri="{9D8B030D-6E8A-4147-A177-3AD203B41FA5}">
                      <a16:colId xmlns:a16="http://schemas.microsoft.com/office/drawing/2014/main" val="2701246910"/>
                    </a:ext>
                  </a:extLst>
                </a:gridCol>
                <a:gridCol w="1307592">
                  <a:extLst>
                    <a:ext uri="{9D8B030D-6E8A-4147-A177-3AD203B41FA5}">
                      <a16:colId xmlns:a16="http://schemas.microsoft.com/office/drawing/2014/main" val="2371614922"/>
                    </a:ext>
                  </a:extLst>
                </a:gridCol>
                <a:gridCol w="1164853">
                  <a:extLst>
                    <a:ext uri="{9D8B030D-6E8A-4147-A177-3AD203B41FA5}">
                      <a16:colId xmlns:a16="http://schemas.microsoft.com/office/drawing/2014/main" val="2678021526"/>
                    </a:ext>
                  </a:extLst>
                </a:gridCol>
                <a:gridCol w="883403">
                  <a:extLst>
                    <a:ext uri="{9D8B030D-6E8A-4147-A177-3AD203B41FA5}">
                      <a16:colId xmlns:a16="http://schemas.microsoft.com/office/drawing/2014/main" val="3011689421"/>
                    </a:ext>
                  </a:extLst>
                </a:gridCol>
              </a:tblGrid>
              <a:tr h="4638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2 02 29 999 04 0492 150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 на софинансирование расходов на организацию транспортного обслуживания населения по муниципальным маршрутам регулярных перевозок по регулируемым тарифам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059,00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09849632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2 02 29 999 04 0529 150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устройство и капитальный ремонт электросетевого хозяйства, систем наружного освещения в рамках реализации проекта «Светлый город»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443982052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2 02 29 999 04 0676 150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обустройство и установку детских игровых площадок на территории муниципальных образований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248, 45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727386823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частичную компенсацию транспортных расходов организаций и индивидуальных предпринимателей по доставке продовольственных и промышленных товаров в сельские населенные пункты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592, 89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555, 75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5611104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2 02 29 999 04 0802 150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питания обучающихся, получающих основное и среднее общее образование, и отдельных категорий обучающихся, получающих начальное общее образование, в муниципальных общеобразовательных организациях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862, 66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427423966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2 02 29 999 04 0804 150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оснащение мультимедийными проекторами и экранами для мультимедийных проекторов общеобразовательных организаций в Московской области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181, 76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322299100"/>
                  </a:ext>
                </a:extLst>
              </a:tr>
              <a:tr h="7164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2 02 29 999 04 0855 150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установку, монтаж и настройку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-камер, приобретенных в рамках предоставленной субсидии на государственную поддержку образовательных организаций в целях оснащения (обновления) их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136, 80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2891501185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2 02 29 999 04 0891 150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проведение работ по капитальному ремонту зданий региональных (муниципальных)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147, 17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240, 06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88,44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484401254"/>
                  </a:ext>
                </a:extLst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2 02 29 999 04 0892 150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мероприятия по разработке проектно-сметной документации на проведение капитального ремонта зданий муниципальных общеобразовательных организаций в Московской области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960, 41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96234118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2 02 29 999 04 6065 150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организацию деятельности многофункциональных центров предоставления государственных и муниципальных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065139333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2 02 29 999 04 6187 150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cоздание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ремонт пешеходных коммуникаций (Дорожное хозяйство (дорожные фонды)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999, 24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991, 77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141441083"/>
                  </a:ext>
                </a:extLst>
              </a:tr>
              <a:tr h="287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2 02 29 999 04 6189 150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выполнение комплекса мероприятий по ликвидации последствий засорения водных объектов, находящихся в муниципальной собственности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428, 37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428, 36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896430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4958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96396"/>
              </p:ext>
            </p:extLst>
          </p:nvPr>
        </p:nvGraphicFramePr>
        <p:xfrm>
          <a:off x="0" y="832104"/>
          <a:ext cx="10003537" cy="541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502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262405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1270922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93970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06738">
                  <a:extLst>
                    <a:ext uri="{9D8B030D-6E8A-4147-A177-3AD203B41FA5}">
                      <a16:colId xmlns:a16="http://schemas.microsoft.com/office/drawing/2014/main" val="1759253963"/>
                    </a:ext>
                  </a:extLst>
                </a:gridCol>
              </a:tblGrid>
              <a:tr h="226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31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01657"/>
              </p:ext>
            </p:extLst>
          </p:nvPr>
        </p:nvGraphicFramePr>
        <p:xfrm>
          <a:off x="-1" y="1288026"/>
          <a:ext cx="10012681" cy="3658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0077">
                  <a:extLst>
                    <a:ext uri="{9D8B030D-6E8A-4147-A177-3AD203B41FA5}">
                      <a16:colId xmlns:a16="http://schemas.microsoft.com/office/drawing/2014/main" val="2135734975"/>
                    </a:ext>
                  </a:extLst>
                </a:gridCol>
                <a:gridCol w="5283842">
                  <a:extLst>
                    <a:ext uri="{9D8B030D-6E8A-4147-A177-3AD203B41FA5}">
                      <a16:colId xmlns:a16="http://schemas.microsoft.com/office/drawing/2014/main" val="4102940423"/>
                    </a:ext>
                  </a:extLst>
                </a:gridCol>
                <a:gridCol w="1281232">
                  <a:extLst>
                    <a:ext uri="{9D8B030D-6E8A-4147-A177-3AD203B41FA5}">
                      <a16:colId xmlns:a16="http://schemas.microsoft.com/office/drawing/2014/main" val="3376756909"/>
                    </a:ext>
                  </a:extLst>
                </a:gridCol>
                <a:gridCol w="1179428">
                  <a:extLst>
                    <a:ext uri="{9D8B030D-6E8A-4147-A177-3AD203B41FA5}">
                      <a16:colId xmlns:a16="http://schemas.microsoft.com/office/drawing/2014/main" val="3106534760"/>
                    </a:ext>
                  </a:extLst>
                </a:gridCol>
                <a:gridCol w="818102">
                  <a:extLst>
                    <a:ext uri="{9D8B030D-6E8A-4147-A177-3AD203B41FA5}">
                      <a16:colId xmlns:a16="http://schemas.microsoft.com/office/drawing/2014/main" val="3370505455"/>
                    </a:ext>
                  </a:extLst>
                </a:gridCol>
              </a:tblGrid>
              <a:tr h="3736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2 02 29 999 04 6305 150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реализацию проектов граждан, сформированных в рамках практик инициативного бюджетирования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959, 78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855370279"/>
                  </a:ext>
                </a:extLst>
              </a:tr>
              <a:tr h="312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2 02 29 999 04 6378 150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городских округов на оснащение отремонтированных зданий общеобразовательных организаций средствами обучения и воспитания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722, 95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193018611"/>
                  </a:ext>
                </a:extLst>
              </a:tr>
              <a:tr h="29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2 02 29 999 04 6394 150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 бюджетам городских округов на оснащение ноутбуками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639, 38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748077379"/>
                  </a:ext>
                </a:extLst>
              </a:tr>
              <a:tr h="155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2 02 30 000 00 0000 150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515, 88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217, 29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369245658"/>
                  </a:ext>
                </a:extLst>
              </a:tr>
              <a:tr h="29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гражданам субсидий на оплату жилого помещения и коммунальных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671111617"/>
                  </a:ext>
                </a:extLst>
              </a:tr>
              <a:tr h="291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гражданам субсидий на оплату жилого помещения и коммунальных услуг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1369881954"/>
                  </a:ext>
                </a:extLst>
              </a:tr>
              <a:tr h="446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2 02 30 022 04 0151 150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гражданам субсидий на оплату жилого помещения и коммунальных услуг (предоставление гражданам субсидий на оплату жилого помещения и коммунальных услуг)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249, 49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2499529916"/>
                  </a:ext>
                </a:extLst>
              </a:tr>
              <a:tr h="408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2 02 30 022 04 0152 150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гражданам субсидий на оплату жилого помещения и коммунальных услуг (обеспечение предоставления гражданам субсидий на оплату жилого помещения и коммунальных услуг)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924, 50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4131791595"/>
                  </a:ext>
                </a:extLst>
              </a:tr>
              <a:tr h="280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165, 66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4246429630"/>
                  </a:ext>
                </a:extLst>
              </a:tr>
              <a:tr h="281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165, 663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257802547"/>
                  </a:ext>
                </a:extLst>
              </a:tr>
              <a:tr h="520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2 02 30 024 04 0346 150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государственных полномочий в сфере образования и организации деятельности комиссий по делам несовершеннолетних и защите их прав)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827, 27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0" marR="2240" marT="2240" marB="0" anchor="ctr"/>
                </a:tc>
                <a:extLst>
                  <a:ext uri="{0D108BD9-81ED-4DB2-BD59-A6C34878D82A}">
                    <a16:rowId xmlns:a16="http://schemas.microsoft.com/office/drawing/2014/main" val="319612377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076791"/>
              </p:ext>
            </p:extLst>
          </p:nvPr>
        </p:nvGraphicFramePr>
        <p:xfrm>
          <a:off x="-9832" y="4935793"/>
          <a:ext cx="10022513" cy="19293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418">
                  <a:extLst>
                    <a:ext uri="{9D8B030D-6E8A-4147-A177-3AD203B41FA5}">
                      <a16:colId xmlns:a16="http://schemas.microsoft.com/office/drawing/2014/main" val="866253933"/>
                    </a:ext>
                  </a:extLst>
                </a:gridCol>
                <a:gridCol w="5284804">
                  <a:extLst>
                    <a:ext uri="{9D8B030D-6E8A-4147-A177-3AD203B41FA5}">
                      <a16:colId xmlns:a16="http://schemas.microsoft.com/office/drawing/2014/main" val="2948217873"/>
                    </a:ext>
                  </a:extLst>
                </a:gridCol>
                <a:gridCol w="1234469">
                  <a:extLst>
                    <a:ext uri="{9D8B030D-6E8A-4147-A177-3AD203B41FA5}">
                      <a16:colId xmlns:a16="http://schemas.microsoft.com/office/drawing/2014/main" val="3104213444"/>
                    </a:ext>
                  </a:extLst>
                </a:gridCol>
                <a:gridCol w="1186475">
                  <a:extLst>
                    <a:ext uri="{9D8B030D-6E8A-4147-A177-3AD203B41FA5}">
                      <a16:colId xmlns:a16="http://schemas.microsoft.com/office/drawing/2014/main" val="2738873502"/>
                    </a:ext>
                  </a:extLst>
                </a:gridCol>
                <a:gridCol w="828347">
                  <a:extLst>
                    <a:ext uri="{9D8B030D-6E8A-4147-A177-3AD203B41FA5}">
                      <a16:colId xmlns:a16="http://schemas.microsoft.com/office/drawing/2014/main" val="592195389"/>
                    </a:ext>
                  </a:extLst>
                </a:gridCol>
              </a:tblGrid>
              <a:tr h="5396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2 02 30 024 04 0353 150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(оплату расходов, связанных с компенсацией  проезда к месту учебы и обратно отдельным категориям обучающихся по очной форме обучения в муниципальных образовательных учреждениях Московской области)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2798219480"/>
                  </a:ext>
                </a:extLst>
              </a:tr>
              <a:tr h="405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2 02 30 024 04 0373 150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(создание административных комиссий, уполномоченных рассматривать дела об административных правонарушениях в сфере благоустройства)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3953354186"/>
                  </a:ext>
                </a:extLst>
              </a:tr>
              <a:tr h="942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2 02 30 024 04 0384 150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(осуществление отдельных государственных полномочий в части присвоения адресов объектам адресации, изменения и аннулирования адресов, присвоения наименований элементам улично-дорожной сети (за исключением автомобильных дорог федерального значения, автомобильных дорог регионального или межмуниципального значения, местного значения муниципального района), наименований элементам планировочной структуры, изменения, аннулирования таких наименований, согласования переустройства и перепланировки помещений в многоквартирном доме)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4000885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2786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118872"/>
            <a:ext cx="10003536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63929"/>
              </p:ext>
            </p:extLst>
          </p:nvPr>
        </p:nvGraphicFramePr>
        <p:xfrm>
          <a:off x="0" y="804672"/>
          <a:ext cx="9994393" cy="5779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518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584956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982079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1128400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751440">
                  <a:extLst>
                    <a:ext uri="{9D8B030D-6E8A-4147-A177-3AD203B41FA5}">
                      <a16:colId xmlns:a16="http://schemas.microsoft.com/office/drawing/2014/main" val="2600027179"/>
                    </a:ext>
                  </a:extLst>
                </a:gridCol>
              </a:tblGrid>
              <a:tr h="406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1718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874329"/>
              </p:ext>
            </p:extLst>
          </p:nvPr>
        </p:nvGraphicFramePr>
        <p:xfrm>
          <a:off x="0" y="1353312"/>
          <a:ext cx="9994392" cy="2916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1614">
                  <a:extLst>
                    <a:ext uri="{9D8B030D-6E8A-4147-A177-3AD203B41FA5}">
                      <a16:colId xmlns:a16="http://schemas.microsoft.com/office/drawing/2014/main" val="23355060"/>
                    </a:ext>
                  </a:extLst>
                </a:gridCol>
                <a:gridCol w="5557612">
                  <a:extLst>
                    <a:ext uri="{9D8B030D-6E8A-4147-A177-3AD203B41FA5}">
                      <a16:colId xmlns:a16="http://schemas.microsoft.com/office/drawing/2014/main" val="821562820"/>
                    </a:ext>
                  </a:extLst>
                </a:gridCol>
                <a:gridCol w="973393">
                  <a:extLst>
                    <a:ext uri="{9D8B030D-6E8A-4147-A177-3AD203B41FA5}">
                      <a16:colId xmlns:a16="http://schemas.microsoft.com/office/drawing/2014/main" val="3544259318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1366050596"/>
                    </a:ext>
                  </a:extLst>
                </a:gridCol>
                <a:gridCol w="919218">
                  <a:extLst>
                    <a:ext uri="{9D8B030D-6E8A-4147-A177-3AD203B41FA5}">
                      <a16:colId xmlns:a16="http://schemas.microsoft.com/office/drawing/2014/main" val="1073370406"/>
                    </a:ext>
                  </a:extLst>
                </a:gridCol>
              </a:tblGrid>
              <a:tr h="3673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2 02 30 024 04 0385 150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Российской Федерации (обеспечение переданных  муниципальным районам и городским округам Московской области 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муниципальных архивах)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2404444324"/>
                  </a:ext>
                </a:extLst>
              </a:tr>
              <a:tr h="394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2 02 30 024 04 0543 150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 бюджетам городских округов на  осуществление переданных полномочий Московской области по оформлению в собственность Московской области сибиреязвенных скотомогильников, по обустройству и содержанию сибиреязвенных скотомогильников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692828884"/>
                  </a:ext>
                </a:extLst>
              </a:tr>
              <a:tr h="3459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2 02 30 024 04 0544 150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 выполнение передаваемых полномочий субъектов Российской Федерации (организация проведения мероприятий по отлову и содержанию безнадзорных животных)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136662156"/>
                  </a:ext>
                </a:extLst>
              </a:tr>
              <a:tr h="5249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2 02 30 024 04 0550 150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(для осуществления государственных полномочий в соответствии с Законом Московской области № 222/2019-ОЗ "О наделении органов местного самоуправления муниципальных образований Московской области отдельными государственными полномочиями Московской области в области земельных отношений")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208, 23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629888160"/>
                  </a:ext>
                </a:extLst>
              </a:tr>
              <a:tr h="6553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2 02 30 024 04 0628 150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бюджетам городских округов на выполнение передаваемых полномочий субъектов РФ (подготовка и направление уведомлений о соответствии (несоответствии) указанных в уведомлении о планируемом строительстве параметров объекта ИЖС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 требованиям законодательства о градостроительной деятельности)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2654241583"/>
                  </a:ext>
                </a:extLst>
              </a:tr>
              <a:tr h="504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2 02 30 024 04 0770 150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РФ ( транспортировка в морг, включая погрузоразгрузочные работы, с мест обнаружения или происшествия умерших для производства судебно-медицинской экспертизы)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3" marR="3023" marT="3023" marB="0" anchor="ctr"/>
                </a:tc>
                <a:extLst>
                  <a:ext uri="{0D108BD9-81ED-4DB2-BD59-A6C34878D82A}">
                    <a16:rowId xmlns:a16="http://schemas.microsoft.com/office/drawing/2014/main" val="356839649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611696"/>
              </p:ext>
            </p:extLst>
          </p:nvPr>
        </p:nvGraphicFramePr>
        <p:xfrm>
          <a:off x="0" y="4100053"/>
          <a:ext cx="9994391" cy="2757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6799">
                  <a:extLst>
                    <a:ext uri="{9D8B030D-6E8A-4147-A177-3AD203B41FA5}">
                      <a16:colId xmlns:a16="http://schemas.microsoft.com/office/drawing/2014/main" val="870729992"/>
                    </a:ext>
                  </a:extLst>
                </a:gridCol>
                <a:gridCol w="5625329">
                  <a:extLst>
                    <a:ext uri="{9D8B030D-6E8A-4147-A177-3AD203B41FA5}">
                      <a16:colId xmlns:a16="http://schemas.microsoft.com/office/drawing/2014/main" val="3718214540"/>
                    </a:ext>
                  </a:extLst>
                </a:gridCol>
                <a:gridCol w="950422">
                  <a:extLst>
                    <a:ext uri="{9D8B030D-6E8A-4147-A177-3AD203B41FA5}">
                      <a16:colId xmlns:a16="http://schemas.microsoft.com/office/drawing/2014/main" val="2500498549"/>
                    </a:ext>
                  </a:extLst>
                </a:gridCol>
                <a:gridCol w="1020271">
                  <a:extLst>
                    <a:ext uri="{9D8B030D-6E8A-4147-A177-3AD203B41FA5}">
                      <a16:colId xmlns:a16="http://schemas.microsoft.com/office/drawing/2014/main" val="542466420"/>
                    </a:ext>
                  </a:extLst>
                </a:gridCol>
                <a:gridCol w="851570">
                  <a:extLst>
                    <a:ext uri="{9D8B030D-6E8A-4147-A177-3AD203B41FA5}">
                      <a16:colId xmlns:a16="http://schemas.microsoft.com/office/drawing/2014/main" val="2571394279"/>
                    </a:ext>
                  </a:extLst>
                </a:gridCol>
              </a:tblGrid>
              <a:tr h="898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212 618,00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4165198087"/>
                  </a:ext>
                </a:extLst>
              </a:tr>
              <a:tr h="873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оплата труда учебно-вспомогательного и прочего персонала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4209240472"/>
                  </a:ext>
                </a:extLst>
              </a:tr>
              <a:tr h="985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2 02 30 024 04 6032 150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464, 22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2617330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467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460577"/>
              </p:ext>
            </p:extLst>
          </p:nvPr>
        </p:nvGraphicFramePr>
        <p:xfrm>
          <a:off x="0" y="850392"/>
          <a:ext cx="9976104" cy="5747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2490">
                  <a:extLst>
                    <a:ext uri="{9D8B030D-6E8A-4147-A177-3AD203B41FA5}">
                      <a16:colId xmlns:a16="http://schemas.microsoft.com/office/drawing/2014/main" val="3621799648"/>
                    </a:ext>
                  </a:extLst>
                </a:gridCol>
                <a:gridCol w="5742039">
                  <a:extLst>
                    <a:ext uri="{9D8B030D-6E8A-4147-A177-3AD203B41FA5}">
                      <a16:colId xmlns:a16="http://schemas.microsoft.com/office/drawing/2014/main" val="2796539285"/>
                    </a:ext>
                  </a:extLst>
                </a:gridCol>
                <a:gridCol w="963561">
                  <a:extLst>
                    <a:ext uri="{9D8B030D-6E8A-4147-A177-3AD203B41FA5}">
                      <a16:colId xmlns:a16="http://schemas.microsoft.com/office/drawing/2014/main" val="1598282575"/>
                    </a:ext>
                  </a:extLst>
                </a:gridCol>
                <a:gridCol w="833284">
                  <a:extLst>
                    <a:ext uri="{9D8B030D-6E8A-4147-A177-3AD203B41FA5}">
                      <a16:colId xmlns:a16="http://schemas.microsoft.com/office/drawing/2014/main" val="1201402379"/>
                    </a:ext>
                  </a:extLst>
                </a:gridCol>
                <a:gridCol w="824730">
                  <a:extLst>
                    <a:ext uri="{9D8B030D-6E8A-4147-A177-3AD203B41FA5}">
                      <a16:colId xmlns:a16="http://schemas.microsoft.com/office/drawing/2014/main" val="158191870"/>
                    </a:ext>
                  </a:extLst>
                </a:gridCol>
              </a:tblGrid>
              <a:tr h="32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58509300"/>
                  </a:ext>
                </a:extLst>
              </a:tr>
              <a:tr h="248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bg1"/>
                        </a:gs>
                        <a:gs pos="17000">
                          <a:schemeClr val="accent1">
                            <a:lumMod val="45000"/>
                            <a:lumOff val="55000"/>
                          </a:schemeClr>
                        </a:gs>
                        <a:gs pos="57000">
                          <a:schemeClr val="accent1">
                            <a:lumMod val="45000"/>
                            <a:lumOff val="55000"/>
                          </a:schemeClr>
                        </a:gs>
                        <a:gs pos="93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236839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33147"/>
              </p:ext>
            </p:extLst>
          </p:nvPr>
        </p:nvGraphicFramePr>
        <p:xfrm>
          <a:off x="0" y="1362075"/>
          <a:ext cx="9976104" cy="5665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492">
                  <a:extLst>
                    <a:ext uri="{9D8B030D-6E8A-4147-A177-3AD203B41FA5}">
                      <a16:colId xmlns:a16="http://schemas.microsoft.com/office/drawing/2014/main" val="2324596525"/>
                    </a:ext>
                  </a:extLst>
                </a:gridCol>
                <a:gridCol w="5737075">
                  <a:extLst>
                    <a:ext uri="{9D8B030D-6E8A-4147-A177-3AD203B41FA5}">
                      <a16:colId xmlns:a16="http://schemas.microsoft.com/office/drawing/2014/main" val="2200125568"/>
                    </a:ext>
                  </a:extLst>
                </a:gridCol>
                <a:gridCol w="975354">
                  <a:extLst>
                    <a:ext uri="{9D8B030D-6E8A-4147-A177-3AD203B41FA5}">
                      <a16:colId xmlns:a16="http://schemas.microsoft.com/office/drawing/2014/main" val="4165578958"/>
                    </a:ext>
                  </a:extLst>
                </a:gridCol>
                <a:gridCol w="826283">
                  <a:extLst>
                    <a:ext uri="{9D8B030D-6E8A-4147-A177-3AD203B41FA5}">
                      <a16:colId xmlns:a16="http://schemas.microsoft.com/office/drawing/2014/main" val="3878187345"/>
                    </a:ext>
                  </a:extLst>
                </a:gridCol>
                <a:gridCol w="821900">
                  <a:extLst>
                    <a:ext uri="{9D8B030D-6E8A-4147-A177-3AD203B41FA5}">
                      <a16:colId xmlns:a16="http://schemas.microsoft.com/office/drawing/2014/main" val="171932623"/>
                    </a:ext>
                  </a:extLst>
                </a:gridCol>
              </a:tblGrid>
              <a:tr h="1020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2 02 30 024 04 6033 150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 расходы на выплату пособия педагогическим работникам муниципальных дошкольных 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916639159"/>
                  </a:ext>
                </a:extLst>
              </a:tr>
              <a:tr h="84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331, 94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3726525100"/>
                  </a:ext>
                </a:extLst>
              </a:tr>
              <a:tr h="84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49441165"/>
                  </a:ext>
                </a:extLst>
              </a:tr>
              <a:tr h="847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056, 46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2209485065"/>
                  </a:ext>
                </a:extLst>
              </a:tr>
              <a:tr h="9684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2 02 30 024 04 6043 150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ОО расходы на выплату пособия педагогическим работникам муниципальных общеобразовательных организаций в Московской области – молодым специалистам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1274141572"/>
                  </a:ext>
                </a:extLst>
              </a:tr>
              <a:tr h="11050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2 02 30 024 04 6044 150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услуг)ОО выплата компенсаций работникам, привлекаемым к проведению государственной итоговой аттестации в пунктах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12" marR="1112" marT="1112" marB="0" anchor="ctr"/>
                </a:tc>
                <a:extLst>
                  <a:ext uri="{0D108BD9-81ED-4DB2-BD59-A6C34878D82A}">
                    <a16:rowId xmlns:a16="http://schemas.microsoft.com/office/drawing/2014/main" val="2523847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933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10012680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62187"/>
              </p:ext>
            </p:extLst>
          </p:nvPr>
        </p:nvGraphicFramePr>
        <p:xfrm>
          <a:off x="0" y="822960"/>
          <a:ext cx="9994392" cy="5043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7518">
                  <a:extLst>
                    <a:ext uri="{9D8B030D-6E8A-4147-A177-3AD203B41FA5}">
                      <a16:colId xmlns:a16="http://schemas.microsoft.com/office/drawing/2014/main" val="3778382166"/>
                    </a:ext>
                  </a:extLst>
                </a:gridCol>
                <a:gridCol w="5535355">
                  <a:extLst>
                    <a:ext uri="{9D8B030D-6E8A-4147-A177-3AD203B41FA5}">
                      <a16:colId xmlns:a16="http://schemas.microsoft.com/office/drawing/2014/main" val="1138427486"/>
                    </a:ext>
                  </a:extLst>
                </a:gridCol>
                <a:gridCol w="1140799">
                  <a:extLst>
                    <a:ext uri="{9D8B030D-6E8A-4147-A177-3AD203B41FA5}">
                      <a16:colId xmlns:a16="http://schemas.microsoft.com/office/drawing/2014/main" val="1183313454"/>
                    </a:ext>
                  </a:extLst>
                </a:gridCol>
                <a:gridCol w="1019280">
                  <a:extLst>
                    <a:ext uri="{9D8B030D-6E8A-4147-A177-3AD203B41FA5}">
                      <a16:colId xmlns:a16="http://schemas.microsoft.com/office/drawing/2014/main" val="3660762751"/>
                    </a:ext>
                  </a:extLst>
                </a:gridCol>
                <a:gridCol w="751440">
                  <a:extLst>
                    <a:ext uri="{9D8B030D-6E8A-4147-A177-3AD203B41FA5}">
                      <a16:colId xmlns:a16="http://schemas.microsoft.com/office/drawing/2014/main" val="1963546408"/>
                    </a:ext>
                  </a:extLst>
                </a:gridCol>
              </a:tblGrid>
              <a:tr h="2298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7114596"/>
                  </a:ext>
                </a:extLst>
              </a:tr>
              <a:tr h="274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141558"/>
              </p:ext>
            </p:extLst>
          </p:nvPr>
        </p:nvGraphicFramePr>
        <p:xfrm>
          <a:off x="0" y="1297859"/>
          <a:ext cx="9994392" cy="55601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384">
                  <a:extLst>
                    <a:ext uri="{9D8B030D-6E8A-4147-A177-3AD203B41FA5}">
                      <a16:colId xmlns:a16="http://schemas.microsoft.com/office/drawing/2014/main" val="3137093093"/>
                    </a:ext>
                  </a:extLst>
                </a:gridCol>
                <a:gridCol w="5544503">
                  <a:extLst>
                    <a:ext uri="{9D8B030D-6E8A-4147-A177-3AD203B41FA5}">
                      <a16:colId xmlns:a16="http://schemas.microsoft.com/office/drawing/2014/main" val="410195586"/>
                    </a:ext>
                  </a:extLst>
                </a:gridCol>
                <a:gridCol w="1140639">
                  <a:extLst>
                    <a:ext uri="{9D8B030D-6E8A-4147-A177-3AD203B41FA5}">
                      <a16:colId xmlns:a16="http://schemas.microsoft.com/office/drawing/2014/main" val="2957913767"/>
                    </a:ext>
                  </a:extLst>
                </a:gridCol>
                <a:gridCol w="1014178">
                  <a:extLst>
                    <a:ext uri="{9D8B030D-6E8A-4147-A177-3AD203B41FA5}">
                      <a16:colId xmlns:a16="http://schemas.microsoft.com/office/drawing/2014/main" val="1686158512"/>
                    </a:ext>
                  </a:extLst>
                </a:gridCol>
                <a:gridCol w="757688">
                  <a:extLst>
                    <a:ext uri="{9D8B030D-6E8A-4147-A177-3AD203B41FA5}">
                      <a16:colId xmlns:a16="http://schemas.microsoft.com/office/drawing/2014/main" val="1530653300"/>
                    </a:ext>
                  </a:extLst>
                </a:gridCol>
              </a:tblGrid>
              <a:tr h="9739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педагогических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746679455"/>
                  </a:ext>
                </a:extLst>
              </a:tr>
              <a:tr h="9821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2 02 30 024 04 6051 150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оплата труда административно-хозяйственного, учебно-вспомогательного и иных работников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173605986"/>
                  </a:ext>
                </a:extLst>
              </a:tr>
              <a:tr h="873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2 02 30 024 04 6052 150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 на финансовое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организациях в Московской области,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в Московской области, обеспечение дополнительного образования детей в муниципальных общеобразовательных организациях в Московской области, включая расходы на оплату труда, приобретение учебников и учебных пособий, средств обучения, игр, игрушек (за исключением расходов на содержание зданий и оплату коммунальных услуг) ДОП приобретение учебников и учебных пособий, средств обучения, игр, игрушек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183, 67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809986373"/>
                  </a:ext>
                </a:extLst>
              </a:tr>
              <a:tr h="36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2 02 30 024 04 6193 150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субъекта Российской Федерации (осуществление переданных органам местного самоуправления полномочий по региональному государственному жилищному контролю (надзору) за соблюдением гражданами требований правил пользования газом)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84331697"/>
                  </a:ext>
                </a:extLst>
              </a:tr>
              <a:tr h="497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2 02 30 024 04 6205 150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выполнение передаваемых полномочий субъектов Российской Федерации (обеспечение переданных органам местного самоуправления полномочий по организации деятельности по сбору отходов на лесных участках в составе земель лесного фонда, не предоставленных гражданам и юридическим лицам, а также по транспортированию, обработке и утилизации таких отходов)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283, 88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963923808"/>
                  </a:ext>
                </a:extLst>
              </a:tr>
              <a:tr h="2816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631250017"/>
                  </a:ext>
                </a:extLst>
              </a:tr>
              <a:tr h="36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135, 75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878677759"/>
                  </a:ext>
                </a:extLst>
              </a:tr>
              <a:tr h="382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2 02 30 029 04 1731 150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(организация выплаты компенсации)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423380556"/>
                  </a:ext>
                </a:extLst>
              </a:tr>
              <a:tr h="3694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2 02 30 029 04 2731 150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606, 49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92,66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899555385"/>
                  </a:ext>
                </a:extLst>
              </a:tr>
              <a:tr h="461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2 02 30 029 04 3731 150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 (оплату банковских и почтовых услуг)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93, 26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677276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8409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3152"/>
            <a:ext cx="9976104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754755"/>
              </p:ext>
            </p:extLst>
          </p:nvPr>
        </p:nvGraphicFramePr>
        <p:xfrm>
          <a:off x="0" y="841248"/>
          <a:ext cx="9985248" cy="431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786">
                  <a:extLst>
                    <a:ext uri="{9D8B030D-6E8A-4147-A177-3AD203B41FA5}">
                      <a16:colId xmlns:a16="http://schemas.microsoft.com/office/drawing/2014/main" val="3778382166"/>
                    </a:ext>
                  </a:extLst>
                </a:gridCol>
                <a:gridCol w="5152571">
                  <a:extLst>
                    <a:ext uri="{9D8B030D-6E8A-4147-A177-3AD203B41FA5}">
                      <a16:colId xmlns:a16="http://schemas.microsoft.com/office/drawing/2014/main" val="1138427486"/>
                    </a:ext>
                  </a:extLst>
                </a:gridCol>
                <a:gridCol w="1369786">
                  <a:extLst>
                    <a:ext uri="{9D8B030D-6E8A-4147-A177-3AD203B41FA5}">
                      <a16:colId xmlns:a16="http://schemas.microsoft.com/office/drawing/2014/main" val="118331345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660762751"/>
                    </a:ext>
                  </a:extLst>
                </a:gridCol>
                <a:gridCol w="1077105">
                  <a:extLst>
                    <a:ext uri="{9D8B030D-6E8A-4147-A177-3AD203B41FA5}">
                      <a16:colId xmlns:a16="http://schemas.microsoft.com/office/drawing/2014/main" val="2559521951"/>
                    </a:ext>
                  </a:extLst>
                </a:gridCol>
              </a:tblGrid>
              <a:tr h="2076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7114596"/>
                  </a:ext>
                </a:extLst>
              </a:tr>
              <a:tr h="223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789955"/>
              </p:ext>
            </p:extLst>
          </p:nvPr>
        </p:nvGraphicFramePr>
        <p:xfrm>
          <a:off x="0" y="1209368"/>
          <a:ext cx="9994393" cy="1533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6399">
                  <a:extLst>
                    <a:ext uri="{9D8B030D-6E8A-4147-A177-3AD203B41FA5}">
                      <a16:colId xmlns:a16="http://schemas.microsoft.com/office/drawing/2014/main" val="164806427"/>
                    </a:ext>
                  </a:extLst>
                </a:gridCol>
                <a:gridCol w="5207996">
                  <a:extLst>
                    <a:ext uri="{9D8B030D-6E8A-4147-A177-3AD203B41FA5}">
                      <a16:colId xmlns:a16="http://schemas.microsoft.com/office/drawing/2014/main" val="2121843873"/>
                    </a:ext>
                  </a:extLst>
                </a:gridCol>
                <a:gridCol w="1385698">
                  <a:extLst>
                    <a:ext uri="{9D8B030D-6E8A-4147-A177-3AD203B41FA5}">
                      <a16:colId xmlns:a16="http://schemas.microsoft.com/office/drawing/2014/main" val="3230252643"/>
                    </a:ext>
                  </a:extLst>
                </a:gridCol>
                <a:gridCol w="1012150">
                  <a:extLst>
                    <a:ext uri="{9D8B030D-6E8A-4147-A177-3AD203B41FA5}">
                      <a16:colId xmlns:a16="http://schemas.microsoft.com/office/drawing/2014/main" val="3697143273"/>
                    </a:ext>
                  </a:extLst>
                </a:gridCol>
                <a:gridCol w="1012150">
                  <a:extLst>
                    <a:ext uri="{9D8B030D-6E8A-4147-A177-3AD203B41FA5}">
                      <a16:colId xmlns:a16="http://schemas.microsoft.com/office/drawing/2014/main" val="3829399771"/>
                    </a:ext>
                  </a:extLst>
                </a:gridCol>
              </a:tblGrid>
              <a:tr h="4227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046, 97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3894859734"/>
                  </a:ext>
                </a:extLst>
              </a:tr>
              <a:tr h="3646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2 02 35 082 04 0000 150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046, 97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402127551"/>
                  </a:ext>
                </a:extLst>
              </a:tr>
              <a:tr h="2436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163, 91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2574716636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2 02 35 118 04 0000 150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первичного воинского учета органами местного самоуправления поселений, муниципальных и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163, 91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4" marR="1904" marT="1904" marB="0" anchor="ctr"/>
                </a:tc>
                <a:extLst>
                  <a:ext uri="{0D108BD9-81ED-4DB2-BD59-A6C34878D82A}">
                    <a16:rowId xmlns:a16="http://schemas.microsoft.com/office/drawing/2014/main" val="1357407798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998741"/>
              </p:ext>
            </p:extLst>
          </p:nvPr>
        </p:nvGraphicFramePr>
        <p:xfrm>
          <a:off x="0" y="2635046"/>
          <a:ext cx="9985247" cy="42180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392">
                  <a:extLst>
                    <a:ext uri="{9D8B030D-6E8A-4147-A177-3AD203B41FA5}">
                      <a16:colId xmlns:a16="http://schemas.microsoft.com/office/drawing/2014/main" val="2023759377"/>
                    </a:ext>
                  </a:extLst>
                </a:gridCol>
                <a:gridCol w="5249335">
                  <a:extLst>
                    <a:ext uri="{9D8B030D-6E8A-4147-A177-3AD203B41FA5}">
                      <a16:colId xmlns:a16="http://schemas.microsoft.com/office/drawing/2014/main" val="2854377424"/>
                    </a:ext>
                  </a:extLst>
                </a:gridCol>
                <a:gridCol w="1359468">
                  <a:extLst>
                    <a:ext uri="{9D8B030D-6E8A-4147-A177-3AD203B41FA5}">
                      <a16:colId xmlns:a16="http://schemas.microsoft.com/office/drawing/2014/main" val="2570737651"/>
                    </a:ext>
                  </a:extLst>
                </a:gridCol>
                <a:gridCol w="1009679">
                  <a:extLst>
                    <a:ext uri="{9D8B030D-6E8A-4147-A177-3AD203B41FA5}">
                      <a16:colId xmlns:a16="http://schemas.microsoft.com/office/drawing/2014/main" val="1784789925"/>
                    </a:ext>
                  </a:extLst>
                </a:gridCol>
                <a:gridCol w="997373">
                  <a:extLst>
                    <a:ext uri="{9D8B030D-6E8A-4147-A177-3AD203B41FA5}">
                      <a16:colId xmlns:a16="http://schemas.microsoft.com/office/drawing/2014/main" val="533902841"/>
                    </a:ext>
                  </a:extLst>
                </a:gridCol>
              </a:tblGrid>
              <a:tr h="327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159421016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2 02 35 120 04 0000 150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718049023"/>
                  </a:ext>
                </a:extLst>
              </a:tr>
              <a:tr h="49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2 02 35 303 00 0000 150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муниципальных образований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370467469"/>
                  </a:ext>
                </a:extLst>
              </a:tr>
              <a:tr h="494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2 02 35 303 04 0000 150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организаций, реализующих образовательные программы начального общего образования, образовательные программы основного общего образования, образовательные программы среднего общего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694532428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2 02 40 000 00 0000 150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932, 69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818, 85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4061230201"/>
                  </a:ext>
                </a:extLst>
              </a:tr>
              <a:tr h="37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2 02 45 179 00 0000 150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488498615"/>
                  </a:ext>
                </a:extLst>
              </a:tr>
              <a:tr h="37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2 02 45 179 04 0000 150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4042538764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821270425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2 02 45 519 04 0000 150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округов на поддержку отрасли культуры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341, 69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072717388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2 02 49 999 00 0000 150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476355698"/>
                  </a:ext>
                </a:extLst>
              </a:tr>
              <a:tr h="1407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2 02 49 999 04 0000 150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трансферты, передаваемые бюджетам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054, 00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940, 16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67407941"/>
                  </a:ext>
                </a:extLst>
              </a:tr>
              <a:tr h="37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2 02 49 999 04 6015 150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на организацию работы по преобразованию необходимых сведений о гражданах, которые содержатся в документах воинского учета военных комиссариатов Московской области, в электронно-цифровую форму работниками МФЦ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2548294232"/>
                  </a:ext>
                </a:extLst>
              </a:tr>
              <a:tr h="248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2 02 49 999 04 6184 150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на организацию консультирования граждан по вопросам частичной мобилизации кол-центрами многофункциональных центров предоставления государственных и муниципальных услуг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3608517733"/>
                  </a:ext>
                </a:extLst>
              </a:tr>
              <a:tr h="587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2 02 49 999 04 6297 150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иные межбюджетные трансферты бюджетам городских округов на  финансовое обеспечение расходов в связи с освобождением семей отдельных категорий граждан от платы, взимаемой за присмотр и уход за ребенком в муниципальных образовательных организациях в Московской области, реализующих программы дошкольного образования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259, 00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230, 58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/>
                </a:tc>
                <a:extLst>
                  <a:ext uri="{0D108BD9-81ED-4DB2-BD59-A6C34878D82A}">
                    <a16:rowId xmlns:a16="http://schemas.microsoft.com/office/drawing/2014/main" val="119206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497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34284" y="6325143"/>
            <a:ext cx="2708806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48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85832" cy="923330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6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объеме и структуре налоговых и неналоговых доходов, </a:t>
            </a:r>
            <a:endParaRPr lang="ru-RU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межбюджетных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поступивших в бюджет Талдомского городского округа </a:t>
            </a:r>
          </a:p>
          <a:p>
            <a:pPr algn="ctr"/>
            <a:r>
              <a:rPr lang="ru-RU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за 2022 год  в сравнении с плановыми назначениями         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sz="1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238909"/>
              </p:ext>
            </p:extLst>
          </p:nvPr>
        </p:nvGraphicFramePr>
        <p:xfrm>
          <a:off x="0" y="822960"/>
          <a:ext cx="10076689" cy="570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0231">
                  <a:extLst>
                    <a:ext uri="{9D8B030D-6E8A-4147-A177-3AD203B41FA5}">
                      <a16:colId xmlns:a16="http://schemas.microsoft.com/office/drawing/2014/main" val="3778382166"/>
                    </a:ext>
                  </a:extLst>
                </a:gridCol>
                <a:gridCol w="5280885">
                  <a:extLst>
                    <a:ext uri="{9D8B030D-6E8A-4147-A177-3AD203B41FA5}">
                      <a16:colId xmlns:a16="http://schemas.microsoft.com/office/drawing/2014/main" val="1138427486"/>
                    </a:ext>
                  </a:extLst>
                </a:gridCol>
                <a:gridCol w="1261623">
                  <a:extLst>
                    <a:ext uri="{9D8B030D-6E8A-4147-A177-3AD203B41FA5}">
                      <a16:colId xmlns:a16="http://schemas.microsoft.com/office/drawing/2014/main" val="1183313454"/>
                    </a:ext>
                  </a:extLst>
                </a:gridCol>
                <a:gridCol w="1146281">
                  <a:extLst>
                    <a:ext uri="{9D8B030D-6E8A-4147-A177-3AD203B41FA5}">
                      <a16:colId xmlns:a16="http://schemas.microsoft.com/office/drawing/2014/main" val="3660762751"/>
                    </a:ext>
                  </a:extLst>
                </a:gridCol>
                <a:gridCol w="1007669">
                  <a:extLst>
                    <a:ext uri="{9D8B030D-6E8A-4147-A177-3AD203B41FA5}">
                      <a16:colId xmlns:a16="http://schemas.microsoft.com/office/drawing/2014/main" val="2068039418"/>
                    </a:ext>
                  </a:extLst>
                </a:gridCol>
              </a:tblGrid>
              <a:tr h="2757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дохода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Уточненный план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7114596"/>
                  </a:ext>
                </a:extLst>
              </a:tr>
              <a:tr h="2951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12" marR="1412" marT="1412" marB="0" anchor="ctr">
                    <a:gradFill>
                      <a:gsLst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64000">
                          <a:schemeClr val="accent1">
                            <a:lumMod val="45000"/>
                            <a:lumOff val="55000"/>
                          </a:schemeClr>
                        </a:gs>
                        <a:gs pos="81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135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5781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75016"/>
              </p:ext>
            </p:extLst>
          </p:nvPr>
        </p:nvGraphicFramePr>
        <p:xfrm>
          <a:off x="0" y="1339256"/>
          <a:ext cx="10067542" cy="2450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7654">
                  <a:extLst>
                    <a:ext uri="{9D8B030D-6E8A-4147-A177-3AD203B41FA5}">
                      <a16:colId xmlns:a16="http://schemas.microsoft.com/office/drawing/2014/main" val="3155854518"/>
                    </a:ext>
                  </a:extLst>
                </a:gridCol>
                <a:gridCol w="5281006">
                  <a:extLst>
                    <a:ext uri="{9D8B030D-6E8A-4147-A177-3AD203B41FA5}">
                      <a16:colId xmlns:a16="http://schemas.microsoft.com/office/drawing/2014/main" val="2509927202"/>
                    </a:ext>
                  </a:extLst>
                </a:gridCol>
                <a:gridCol w="1249284">
                  <a:extLst>
                    <a:ext uri="{9D8B030D-6E8A-4147-A177-3AD203B41FA5}">
                      <a16:colId xmlns:a16="http://schemas.microsoft.com/office/drawing/2014/main" val="3888469309"/>
                    </a:ext>
                  </a:extLst>
                </a:gridCol>
                <a:gridCol w="1144140">
                  <a:extLst>
                    <a:ext uri="{9D8B030D-6E8A-4147-A177-3AD203B41FA5}">
                      <a16:colId xmlns:a16="http://schemas.microsoft.com/office/drawing/2014/main" val="2833593208"/>
                    </a:ext>
                  </a:extLst>
                </a:gridCol>
                <a:gridCol w="1015458">
                  <a:extLst>
                    <a:ext uri="{9D8B030D-6E8A-4147-A177-3AD203B41FA5}">
                      <a16:colId xmlns:a16="http://schemas.microsoft.com/office/drawing/2014/main" val="1733669012"/>
                    </a:ext>
                  </a:extLst>
                </a:gridCol>
              </a:tblGrid>
              <a:tr h="473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9472610"/>
                  </a:ext>
                </a:extLst>
              </a:tr>
              <a:tr h="391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2 08 04 000 04 0000 150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Перечисления из бюджетов городских округов (в бюджеты городских округов) для осуществления возврата (зачета) излишне уплаченных или излишне взысканных сумм налогов, сборов и иных платежей, а также сумм процентов за несвоевременное осуществление такого возврата и процентов, начисленных на излишне взысканные суммы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3494012"/>
                  </a:ext>
                </a:extLst>
              </a:tr>
              <a:tr h="391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2 19 00 000 00 0000 000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3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489, 15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339177"/>
                  </a:ext>
                </a:extLst>
              </a:tr>
              <a:tr h="276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2 19 00 000 04 0000 150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489, 15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7402437"/>
                  </a:ext>
                </a:extLst>
              </a:tr>
              <a:tr h="276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2 19 35 303 04 0000 150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субвенций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из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161, 85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94929047"/>
                  </a:ext>
                </a:extLst>
              </a:tr>
              <a:tr h="3437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2 19 60 010 04 0000 150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прочих остатков субсидий, субвенций и иных межбюджетных трансфертов, имеющих целевое назначение, прошлых лет из бюджетов городских округов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327, 31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4602557"/>
                  </a:ext>
                </a:extLst>
              </a:tr>
              <a:tr h="27962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3 684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130, 55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3 776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533, 83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39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91" marR="2291" marT="2291" marB="0" anchor="ctr">
                    <a:gradFill>
                      <a:gsLst>
                        <a:gs pos="11000">
                          <a:schemeClr val="accent1">
                            <a:lumMod val="20000"/>
                            <a:lumOff val="80000"/>
                          </a:schemeClr>
                        </a:gs>
                        <a:gs pos="59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814987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29881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5" y="3786389"/>
            <a:ext cx="10072745" cy="3071611"/>
          </a:xfrm>
          <a:prstGeom prst="rect">
            <a:avLst/>
          </a:prstGeom>
          <a:gradFill>
            <a:gsLst>
              <a:gs pos="49000">
                <a:schemeClr val="bg1"/>
              </a:gs>
              <a:gs pos="59000">
                <a:schemeClr val="bg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67408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2"/>
            <a:ext cx="10003536" cy="6931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4" name="Скругленный прямоугольник 3"/>
          <p:cNvSpPr/>
          <p:nvPr/>
        </p:nvSpPr>
        <p:spPr>
          <a:xfrm>
            <a:off x="236668" y="3915784"/>
            <a:ext cx="2744276" cy="2859920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rgbClr val="000066"/>
                </a:solidFill>
              </a:rPr>
              <a:t>Поступления от уплаты налогов, </a:t>
            </a:r>
            <a:r>
              <a:rPr lang="ru-RU" sz="1500" b="1" dirty="0" smtClean="0">
                <a:solidFill>
                  <a:srgbClr val="000066"/>
                </a:solidFill>
              </a:rPr>
              <a:t>установленных </a:t>
            </a:r>
            <a:r>
              <a:rPr lang="ru-RU" sz="1500" b="1" dirty="0">
                <a:solidFill>
                  <a:srgbClr val="000066"/>
                </a:solidFill>
              </a:rPr>
              <a:t>Налоговым кодексом Российской Федерации: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-налог на доходы </a:t>
            </a:r>
            <a:r>
              <a:rPr lang="ru-RU" sz="1500" b="1" dirty="0" smtClean="0">
                <a:solidFill>
                  <a:srgbClr val="000066"/>
                </a:solidFill>
              </a:rPr>
              <a:t>  физических </a:t>
            </a:r>
            <a:r>
              <a:rPr lang="ru-RU" sz="1500" b="1" dirty="0">
                <a:solidFill>
                  <a:srgbClr val="000066"/>
                </a:solidFill>
              </a:rPr>
              <a:t>лиц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-акцизы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 земельный налог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-налог на имущество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0155" y="2916937"/>
            <a:ext cx="2388198" cy="740664"/>
          </a:xfrm>
          <a:prstGeom prst="roundRect">
            <a:avLst/>
          </a:prstGeom>
          <a:gradFill>
            <a:gsLst>
              <a:gs pos="40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0066"/>
                </a:solidFill>
              </a:rPr>
              <a:t>Налоговые доходы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0174" y="2926080"/>
            <a:ext cx="2734594" cy="720763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66"/>
                </a:solidFill>
              </a:rPr>
              <a:t>Неналоговые </a:t>
            </a:r>
            <a:r>
              <a:rPr lang="ru-RU" b="1" dirty="0">
                <a:solidFill>
                  <a:srgbClr val="000066"/>
                </a:solidFill>
              </a:rPr>
              <a:t>доходы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2316" y="2889504"/>
            <a:ext cx="2959428" cy="746581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Безвозмездные поступления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0173" y="1865376"/>
            <a:ext cx="2743739" cy="716459"/>
          </a:xfrm>
          <a:prstGeom prst="roundRect">
            <a:avLst/>
          </a:prstGeom>
          <a:gradFill>
            <a:gsLst>
              <a:gs pos="43064">
                <a:srgbClr val="FEFFF7"/>
              </a:gs>
              <a:gs pos="97000">
                <a:srgbClr val="FDFFE7"/>
              </a:gs>
            </a:gsLst>
            <a:lin ang="5400000" scaled="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Доходы бюджета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8053" y="3904489"/>
            <a:ext cx="3065928" cy="2862072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/>
              <a:t>  </a:t>
            </a:r>
            <a:r>
              <a:rPr lang="ru-RU" sz="1500" b="1" dirty="0" smtClean="0">
                <a:solidFill>
                  <a:srgbClr val="000066"/>
                </a:solidFill>
              </a:rPr>
              <a:t>Поступления </a:t>
            </a:r>
            <a:r>
              <a:rPr lang="ru-RU" sz="1500" b="1" dirty="0">
                <a:solidFill>
                  <a:srgbClr val="000066"/>
                </a:solidFill>
              </a:rPr>
              <a:t>доходов</a:t>
            </a:r>
          </a:p>
          <a:p>
            <a:r>
              <a:rPr lang="ru-RU" sz="1500" b="1" dirty="0" smtClean="0">
                <a:solidFill>
                  <a:srgbClr val="000066"/>
                </a:solidFill>
              </a:rPr>
              <a:t> - </a:t>
            </a:r>
            <a:r>
              <a:rPr lang="ru-RU" sz="1500" b="1" dirty="0">
                <a:solidFill>
                  <a:srgbClr val="000066"/>
                </a:solidFill>
              </a:rPr>
              <a:t>от использования </a:t>
            </a:r>
            <a:r>
              <a:rPr lang="ru-RU" sz="1500" b="1" dirty="0" smtClean="0">
                <a:solidFill>
                  <a:srgbClr val="000066"/>
                </a:solidFill>
              </a:rPr>
              <a:t>муниципального </a:t>
            </a:r>
            <a:r>
              <a:rPr lang="ru-RU" sz="1500" b="1" dirty="0">
                <a:solidFill>
                  <a:srgbClr val="000066"/>
                </a:solidFill>
              </a:rPr>
              <a:t>имущества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 от платных услуг, оказываемых казенными учреждениями</a:t>
            </a:r>
          </a:p>
          <a:p>
            <a:r>
              <a:rPr lang="ru-RU" sz="1500" b="1" dirty="0">
                <a:solidFill>
                  <a:srgbClr val="000066"/>
                </a:solidFill>
              </a:rPr>
              <a:t>- штрафных санкций за нарушение </a:t>
            </a:r>
            <a:r>
              <a:rPr lang="ru-RU" sz="1500" b="1" dirty="0" smtClean="0">
                <a:solidFill>
                  <a:srgbClr val="000066"/>
                </a:solidFill>
              </a:rPr>
              <a:t>законодательства</a:t>
            </a:r>
            <a:endParaRPr lang="ru-RU" sz="1500" b="1" dirty="0">
              <a:solidFill>
                <a:srgbClr val="000066"/>
              </a:solidFill>
            </a:endParaRPr>
          </a:p>
          <a:p>
            <a:r>
              <a:rPr lang="ru-RU" sz="1500" b="1" dirty="0">
                <a:solidFill>
                  <a:srgbClr val="000066"/>
                </a:solidFill>
              </a:rPr>
              <a:t>- иных неналоговых </a:t>
            </a:r>
            <a:r>
              <a:rPr lang="ru-RU" sz="1500" b="1" dirty="0" smtClean="0">
                <a:solidFill>
                  <a:srgbClr val="000066"/>
                </a:solidFill>
              </a:rPr>
              <a:t>  платежей</a:t>
            </a:r>
            <a:endParaRPr lang="ru-RU" sz="1500" b="1" dirty="0">
              <a:solidFill>
                <a:srgbClr val="000066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19134" y="3858769"/>
            <a:ext cx="2880898" cy="2897034"/>
          </a:xfrm>
          <a:prstGeom prst="roundRect">
            <a:avLst/>
          </a:prstGeom>
          <a:gradFill>
            <a:gsLst>
              <a:gs pos="43000">
                <a:schemeClr val="bg1"/>
              </a:gs>
              <a:gs pos="100000">
                <a:srgbClr val="FDFFE7"/>
              </a:gs>
            </a:gsLst>
            <a:lin ang="0" scaled="1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>
                <a:solidFill>
                  <a:srgbClr val="000066"/>
                </a:solidFill>
              </a:rPr>
              <a:t>Поступления доходов в виде финансовой помощи, </a:t>
            </a:r>
          </a:p>
          <a:p>
            <a:r>
              <a:rPr lang="ru-RU" sz="1500" dirty="0">
                <a:solidFill>
                  <a:srgbClr val="000066"/>
                </a:solidFill>
              </a:rPr>
              <a:t>полученных от бюджетов других уровней</a:t>
            </a:r>
          </a:p>
          <a:p>
            <a:r>
              <a:rPr lang="ru-RU" sz="1500" dirty="0">
                <a:solidFill>
                  <a:srgbClr val="000066"/>
                </a:solidFill>
              </a:rPr>
              <a:t>бюджетной системы Российской Федерации</a:t>
            </a:r>
          </a:p>
          <a:p>
            <a:r>
              <a:rPr lang="ru-RU" sz="1500" dirty="0" smtClean="0">
                <a:solidFill>
                  <a:srgbClr val="000066"/>
                </a:solidFill>
              </a:rPr>
              <a:t>(межбюджетные </a:t>
            </a:r>
            <a:r>
              <a:rPr lang="ru-RU" sz="1500" dirty="0">
                <a:solidFill>
                  <a:srgbClr val="000066"/>
                </a:solidFill>
              </a:rPr>
              <a:t>трансферты), безвозмездные поступления от организаций и граждан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-64008"/>
            <a:ext cx="9994392" cy="1901952"/>
          </a:xfrm>
          <a:prstGeom prst="roundRect">
            <a:avLst/>
          </a:prstGeom>
          <a:gradFill>
            <a:gsLst>
              <a:gs pos="11000">
                <a:schemeClr val="bg1"/>
              </a:gs>
              <a:gs pos="23348">
                <a:srgbClr val="FDFFE7"/>
              </a:gs>
              <a:gs pos="59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6600CC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бюджета-поступающие в бюджет денежные средства, за исключением средств являющимися источником покрытия дефицита бюджета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1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008" y="-115910"/>
            <a:ext cx="10049256" cy="779115"/>
          </a:xfrm>
          <a:gradFill flip="none" rotWithShape="1">
            <a:gsLst>
              <a:gs pos="0">
                <a:srgbClr val="FDFFE7"/>
              </a:gs>
              <a:gs pos="100000">
                <a:schemeClr val="accent1">
                  <a:lumMod val="20000"/>
                  <a:lumOff val="80000"/>
                </a:schemeClr>
              </a:gs>
              <a:gs pos="85000">
                <a:srgbClr val="FDFFE7"/>
              </a:gs>
              <a:gs pos="0">
                <a:schemeClr val="bg1"/>
              </a:gs>
              <a:gs pos="45000">
                <a:schemeClr val="bg1"/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accent3">
                      <a:lumMod val="7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400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73152" y="648928"/>
            <a:ext cx="10058400" cy="6209072"/>
          </a:xfrm>
          <a:gradFill flip="none" rotWithShape="1">
            <a:gsLst>
              <a:gs pos="89000">
                <a:schemeClr val="accent1">
                  <a:lumMod val="20000"/>
                  <a:lumOff val="80000"/>
                </a:schemeClr>
              </a:gs>
              <a:gs pos="29000">
                <a:srgbClr val="FDFFE7"/>
              </a:gs>
              <a:gs pos="0">
                <a:schemeClr val="bg1"/>
              </a:gs>
            </a:gsLst>
            <a:lin ang="2700000" scaled="1"/>
            <a:tileRect/>
          </a:gradFill>
          <a:ln>
            <a:noFill/>
          </a:ln>
        </p:spPr>
        <p:txBody>
          <a:bodyPr>
            <a:normAutofit/>
          </a:bodyPr>
          <a:lstStyle/>
          <a:p>
            <a:endParaRPr lang="ru" sz="1500" dirty="0">
              <a:latin typeface="Times New Roman"/>
            </a:endParaRP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14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. Информация о расходах  бюджета в разрезе муниципальных программ Талдомского городского округа за 2022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60-61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14.1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плановых и </a:t>
            </a:r>
            <a:r>
              <a:rPr lang="ru-RU" sz="1200" dirty="0">
                <a:solidFill>
                  <a:schemeClr val="tx1"/>
                </a:solidFill>
                <a:latin typeface="Times New Roman"/>
              </a:rPr>
              <a:t>достигнутых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целевых показателях муниципальных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программ за 2022 год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                                                  62-84</a:t>
            </a:r>
            <a:endParaRPr lang="ru" sz="1200" dirty="0">
              <a:solidFill>
                <a:schemeClr val="tx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15.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 расходах бюджета с учетом интересов целевых групп пользователей за 2022 год                                                         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85-91</a:t>
            </a:r>
            <a:endParaRPr lang="ru" sz="1200" dirty="0">
              <a:solidFill>
                <a:schemeClr val="tx1"/>
              </a:solidFill>
              <a:latin typeface="Times New Roman"/>
            </a:endParaRP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16.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Информация об общественно значимых проектах, реализованных на территории Талдомского городского округа в 2022 году     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   92-96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17. Сведения о фактическом расходовании средств резервного фонда администрации Талдомского городского округа за 2022 год                      97        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18.</a:t>
            </a:r>
            <a:r>
              <a:rPr lang="ru" sz="1200" b="1" dirty="0" smtClean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" sz="1200" dirty="0">
                <a:solidFill>
                  <a:schemeClr val="tx1"/>
                </a:solidFill>
                <a:latin typeface="Times New Roman"/>
              </a:rPr>
              <a:t>Сведения о фактическом расходование средств дорожного фонда администрации Талдомского городского округа за 2022 год              </a:t>
            </a:r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   98-99</a:t>
            </a:r>
          </a:p>
          <a:p>
            <a:r>
              <a:rPr lang="ru" sz="1200" dirty="0" smtClean="0">
                <a:solidFill>
                  <a:schemeClr val="tx1"/>
                </a:solidFill>
                <a:latin typeface="Times New Roman"/>
              </a:rPr>
              <a:t>19.</a:t>
            </a:r>
            <a:r>
              <a:rPr lang="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                                                                                                                                                                         100</a:t>
            </a:r>
            <a:endParaRPr lang="ru" sz="1200" dirty="0">
              <a:latin typeface="Times New Roman"/>
            </a:endParaRPr>
          </a:p>
          <a:p>
            <a:endParaRPr lang="ru" sz="1200" dirty="0" smtClean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" sz="1200" dirty="0">
              <a:latin typeface="Times New Roman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 flipH="1">
            <a:off x="9905999" y="6632620"/>
            <a:ext cx="100885" cy="22538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5088" y="721141"/>
            <a:ext cx="6751320" cy="15384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36652" marR="1002792" indent="0" algn="just">
              <a:lnSpc>
                <a:spcPts val="1656"/>
              </a:lnSpc>
              <a:spcAft>
                <a:spcPts val="1260"/>
              </a:spcAft>
            </a:pPr>
            <a:endParaRPr lang="ru" sz="15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97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15655818"/>
              </p:ext>
            </p:extLst>
          </p:nvPr>
        </p:nvGraphicFramePr>
        <p:xfrm>
          <a:off x="-188977" y="128017"/>
          <a:ext cx="10192513" cy="682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0800000" flipV="1">
            <a:off x="-179835" y="-114523"/>
            <a:ext cx="10174227" cy="430887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74000">
                <a:srgbClr val="EFFAE4"/>
              </a:gs>
              <a:gs pos="24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  <a:gs pos="39000">
                <a:srgbClr val="FDFFE7"/>
              </a:gs>
            </a:gsLst>
            <a:lin ang="13500000" scaled="1"/>
            <a:tileRect/>
          </a:gradFill>
        </p:spPr>
        <p:txBody>
          <a:bodyPr wrap="square" rtlCol="0" anchor="b">
            <a:spAutoFit/>
          </a:bodyPr>
          <a:lstStyle/>
          <a:p>
            <a:pPr algn="ctr"/>
            <a:r>
              <a:rPr lang="ru-RU" sz="22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Талдомского городского округа за 2022 год</a:t>
            </a:r>
            <a:endParaRPr lang="ru-RU" sz="22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61018" y="6784848"/>
            <a:ext cx="344982" cy="137160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50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18872"/>
            <a:ext cx="9976103" cy="1536192"/>
          </a:xfrm>
          <a:prstGeom prst="rect">
            <a:avLst/>
          </a:prstGeom>
          <a:gradFill flip="none" rotWithShape="1">
            <a:gsLst>
              <a:gs pos="84000">
                <a:srgbClr val="FDFFE7"/>
              </a:gs>
              <a:gs pos="14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136"/>
              </a:lnSpc>
              <a:spcAft>
                <a:spcPts val="1470"/>
              </a:spcAft>
            </a:pPr>
            <a:endParaRPr lang="ru" sz="2000" b="1" dirty="0" smtClean="0">
              <a:latin typeface="Times New Roman"/>
            </a:endParaRP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Безвозмездные поступления в бюджет Талдомского городского округа </a:t>
            </a:r>
          </a:p>
          <a:p>
            <a:pPr indent="0" algn="ctr">
              <a:lnSpc>
                <a:spcPts val="2136"/>
              </a:lnSpc>
              <a:spcAft>
                <a:spcPts val="147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из бюджетов других уровней в 2022 году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71432" y="1078992"/>
            <a:ext cx="734568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029928"/>
              </p:ext>
            </p:extLst>
          </p:nvPr>
        </p:nvGraphicFramePr>
        <p:xfrm>
          <a:off x="0" y="1376515"/>
          <a:ext cx="9976104" cy="5482609"/>
        </p:xfrm>
        <a:graphic>
          <a:graphicData uri="http://schemas.openxmlformats.org/drawingml/2006/table">
            <a:tbl>
              <a:tblPr/>
              <a:tblGrid>
                <a:gridCol w="5157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6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2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082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Уточненный</a:t>
                      </a:r>
                      <a:r>
                        <a:rPr lang="ru" sz="1100" b="1" baseline="0" dirty="0" smtClean="0">
                          <a:latin typeface="Times New Roman"/>
                        </a:rPr>
                        <a:t> план на 2022 год, тыс.руб.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Фактическое исполнение </a:t>
                      </a:r>
                    </a:p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за 2022 год, тыс.руб.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100" b="1" dirty="0" smtClean="0">
                          <a:latin typeface="Times New Roman"/>
                        </a:rPr>
                        <a:t>% исполнения от 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годового плана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Фактическое исполнение за 2021 год,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</a:t>
                      </a:r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ыс.руб.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indent="0">
                        <a:lnSpc>
                          <a:spcPts val="1560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БЕЗВОЗМЕЗДНЫЕ ПОСТУПЛЕНИЯ</a:t>
                      </a:r>
                    </a:p>
                    <a:p>
                      <a:pPr indent="0">
                        <a:lnSpc>
                          <a:spcPts val="1560"/>
                        </a:lnSpc>
                      </a:pP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2 408 820,55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2 348 501,23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97,68</a:t>
                      </a:r>
                      <a:endParaRPr lang="ru" sz="11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1 419</a:t>
                      </a:r>
                      <a:r>
                        <a:rPr lang="ru" sz="1100" b="1" baseline="0" dirty="0" smtClean="0">
                          <a:latin typeface="Times New Roman"/>
                        </a:rPr>
                        <a:t> 249,80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393">
                <a:tc>
                  <a:txBody>
                    <a:bodyPr/>
                    <a:lstStyle/>
                    <a:p>
                      <a:pPr indent="0"/>
                      <a:r>
                        <a:rPr lang="ru" sz="1150" b="1" dirty="0" smtClean="0">
                          <a:latin typeface="Times New Roman"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2 408 820,55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2 352 990,38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97,21</a:t>
                      </a:r>
                      <a:endParaRPr lang="ru" sz="11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b="1" dirty="0" smtClean="0">
                          <a:latin typeface="Times New Roman"/>
                        </a:rPr>
                        <a:t>1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437 939,57</a:t>
                      </a:r>
                      <a:endParaRPr lang="ru" sz="11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637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Дотации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624 173,00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624 173,00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100,00 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502 016,70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39380"/>
                  </a:ext>
                </a:extLst>
              </a:tr>
              <a:tr h="511156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986 198,98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933 781,24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94,68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241 801,04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395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Субвенции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бюджетам бюджетной системы Российской Федерации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778 515,88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775 217,29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99,58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693 121,83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294">
                <a:tc>
                  <a:txBody>
                    <a:bodyPr/>
                    <a:lstStyle/>
                    <a:p>
                      <a:pPr indent="0"/>
                      <a:r>
                        <a:rPr lang="ru" sz="1150" dirty="0" smtClean="0">
                          <a:latin typeface="Times New Roman"/>
                        </a:rPr>
                        <a:t>Иные</a:t>
                      </a:r>
                      <a:r>
                        <a:rPr lang="ru" sz="1150" baseline="0" dirty="0" smtClean="0">
                          <a:latin typeface="Times New Roman"/>
                        </a:rPr>
                        <a:t> межбюджетные трансферты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19 932,69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19 818,85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99,43</a:t>
                      </a:r>
                      <a:endParaRPr lang="ru" sz="115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50" dirty="0" smtClean="0">
                          <a:latin typeface="Times New Roman"/>
                        </a:rPr>
                        <a:t>1 000,00</a:t>
                      </a:r>
                      <a:endParaRPr lang="ru" sz="115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5242997"/>
                  </a:ext>
                </a:extLst>
              </a:tr>
              <a:tr h="727416">
                <a:tc>
                  <a:txBody>
                    <a:bodyPr/>
                    <a:lstStyle/>
                    <a:p>
                      <a:pPr indent="0"/>
                      <a:r>
                        <a:rPr lang="ru" sz="1150" b="1" dirty="0" smtClean="0">
                          <a:latin typeface="Times New Roman"/>
                        </a:rPr>
                        <a:t>ПРОЧИЕ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БЕЗВОЗМЕЗДНЫЕ ПОСТУПЛЕНИЯ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1077">
                <a:tc>
                  <a:txBody>
                    <a:bodyPr/>
                    <a:lstStyle/>
                    <a:p>
                      <a:pPr indent="0"/>
                      <a:r>
                        <a:rPr lang="ru" sz="1150" b="1" dirty="0" smtClean="0">
                          <a:latin typeface="Times New Roman"/>
                        </a:rPr>
                        <a:t>ВОЗВРАТ ОСТАТКОВ СУБСИДИЙ,</a:t>
                      </a:r>
                      <a:r>
                        <a:rPr lang="ru" sz="1150" b="1" baseline="0" dirty="0" smtClean="0">
                          <a:latin typeface="Times New Roman"/>
                        </a:rPr>
                        <a:t> СУБВЕНЦИЙ И ИНЫХ МЕЖБЮДЖЕТНЫХ ТРАНСФЕРТОВ, ИМЕЮЩИХ ЦЕЛЕВОЕ НАЗНАЧЕНИЕ, ПРОШЛЫХ ЛЕТ</a:t>
                      </a:r>
                      <a:endParaRPr lang="ru" sz="1150" b="1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- 4 489,15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sz="115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-18 689,78</a:t>
                      </a:r>
                      <a:endParaRPr sz="11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50000">
                          <a:schemeClr val="accent1">
                            <a:lumMod val="20000"/>
                            <a:lumOff val="80000"/>
                          </a:schemeClr>
                        </a:gs>
                        <a:gs pos="14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9399627"/>
                  </a:ext>
                </a:extLst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7000">
              <a:srgbClr val="FFFF00">
                <a:tint val="66000"/>
                <a:satMod val="160000"/>
              </a:srgbClr>
            </a:gs>
            <a:gs pos="100000">
              <a:srgbClr val="FFFF00">
                <a:tint val="44500"/>
                <a:satMod val="160000"/>
              </a:srgbClr>
            </a:gs>
            <a:gs pos="2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99853202"/>
              </p:ext>
            </p:extLst>
          </p:nvPr>
        </p:nvGraphicFramePr>
        <p:xfrm>
          <a:off x="0" y="-73152"/>
          <a:ext cx="9994392" cy="707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28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accent1">
                <a:tint val="66000"/>
                <a:satMod val="160000"/>
              </a:schemeClr>
            </a:gs>
            <a:gs pos="29000">
              <a:schemeClr val="accent1">
                <a:tint val="44500"/>
                <a:satMod val="160000"/>
              </a:schemeClr>
            </a:gs>
            <a:gs pos="49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64008"/>
            <a:ext cx="9976104" cy="1819656"/>
          </a:xfrm>
          <a:prstGeom prst="rect">
            <a:avLst/>
          </a:prstGeom>
          <a:gradFill>
            <a:gsLst>
              <a:gs pos="16000">
                <a:schemeClr val="accent1">
                  <a:lumMod val="20000"/>
                  <a:lumOff val="80000"/>
                </a:schemeClr>
              </a:gs>
              <a:gs pos="45000">
                <a:schemeClr val="bg1"/>
              </a:gs>
              <a:gs pos="97000">
                <a:srgbClr val="FDFFE7"/>
              </a:gs>
            </a:gsLst>
            <a:lin ang="2700000" scaled="1"/>
          </a:gradFill>
        </p:spPr>
        <p:txBody>
          <a:bodyPr lIns="0" tIns="0" rIns="0" bIns="0">
            <a:noAutofit/>
          </a:bodyPr>
          <a:lstStyle/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 smtClean="0">
              <a:latin typeface="Times New Roman"/>
            </a:endParaRP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удельном объеме налоговых и неналоговых доходов бюджета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19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округа  </a:t>
            </a:r>
            <a:r>
              <a:rPr lang="ru" sz="19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расчете на душу населения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сравнении 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 другими муниципальными образованиями Московской области в 2022 году</a:t>
            </a:r>
          </a:p>
          <a:p>
            <a:pPr algn="ctr">
              <a:lnSpc>
                <a:spcPts val="2136"/>
              </a:lnSpc>
              <a:spcAft>
                <a:spcPts val="1470"/>
              </a:spcAft>
            </a:pPr>
            <a:endParaRPr lang="ru" sz="19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00616" y="1371600"/>
            <a:ext cx="685800" cy="32918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1200" dirty="0" smtClean="0">
              <a:latin typeface="Times New Roman"/>
            </a:endParaRPr>
          </a:p>
          <a:p>
            <a:pPr indent="0"/>
            <a:r>
              <a:rPr lang="ru" sz="1000" dirty="0" smtClean="0">
                <a:latin typeface="Times New Roman"/>
              </a:rPr>
              <a:t>(рублей)</a:t>
            </a:r>
            <a:endParaRPr lang="ru" sz="1000" dirty="0"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75600"/>
              </p:ext>
            </p:extLst>
          </p:nvPr>
        </p:nvGraphicFramePr>
        <p:xfrm>
          <a:off x="0" y="1737360"/>
          <a:ext cx="9976104" cy="4133088"/>
        </p:xfrm>
        <a:graphic>
          <a:graphicData uri="http://schemas.openxmlformats.org/drawingml/2006/table">
            <a:tbl>
              <a:tblPr/>
              <a:tblGrid>
                <a:gridCol w="3873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4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7303">
                  <a:extLst>
                    <a:ext uri="{9D8B030D-6E8A-4147-A177-3AD203B41FA5}">
                      <a16:colId xmlns:a16="http://schemas.microsoft.com/office/drawing/2014/main" val="1878664694"/>
                    </a:ext>
                  </a:extLst>
                </a:gridCol>
                <a:gridCol w="929688">
                  <a:extLst>
                    <a:ext uri="{9D8B030D-6E8A-4147-A177-3AD203B41FA5}">
                      <a16:colId xmlns:a16="http://schemas.microsoft.com/office/drawing/2014/main" val="3650028876"/>
                    </a:ext>
                  </a:extLst>
                </a:gridCol>
                <a:gridCol w="964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7229"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Виды расходов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84"/>
                        </a:lnSpc>
                      </a:pPr>
                      <a:r>
                        <a:rPr lang="ru" sz="1100" b="1" dirty="0" smtClean="0">
                          <a:latin typeface="Times New Roman"/>
                        </a:rPr>
                        <a:t>Талдомский городской округ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Волоколамский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Дмитровский</a:t>
                      </a:r>
                    </a:p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 Лотошино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36"/>
                        </a:lnSpc>
                      </a:pPr>
                      <a:r>
                        <a:rPr lang="ru" sz="1050" b="1" dirty="0" smtClean="0">
                          <a:latin typeface="Times New Roman"/>
                        </a:rPr>
                        <a:t>Городской округ Серебрянные</a:t>
                      </a:r>
                      <a:r>
                        <a:rPr lang="ru" sz="1050" b="1" baseline="0" dirty="0" smtClean="0">
                          <a:latin typeface="Times New Roman"/>
                        </a:rPr>
                        <a:t> пруды</a:t>
                      </a:r>
                      <a:endParaRPr lang="ru" sz="105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Городской</a:t>
                      </a:r>
                      <a:r>
                        <a:rPr lang="ru" sz="1050" b="1" dirty="0" smtClean="0">
                          <a:latin typeface="Times New Roman"/>
                        </a:rPr>
                        <a:t> округ Молодежный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881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Численность постоянного населения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5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 на 01.01.2023г.(чел.)*</a:t>
                      </a:r>
                    </a:p>
                    <a:p>
                      <a:pPr indent="0" algn="ctr">
                        <a:lnSpc>
                          <a:spcPts val="1560"/>
                        </a:lnSpc>
                      </a:pP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46 431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40 247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165 551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16 129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25 453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2 920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52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Сумма налоговых и неналоговых доходов**(рублей) </a:t>
                      </a:r>
                    </a:p>
                    <a:p>
                      <a:pPr indent="0" algn="ctr"/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1 428 032 601,04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1 928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750 885,97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5 512 044 285,42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395 830 414,56 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669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990 093,51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65 239 777,65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69679530"/>
                  </a:ext>
                </a:extLst>
              </a:tr>
              <a:tr h="1038521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Удельный объем налоговых и неналоговых доходов бюджета в расчете на душу населения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30 756,02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47</a:t>
                      </a:r>
                      <a:r>
                        <a:rPr lang="ru" sz="1050" b="1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922,85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33 295,14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24 541,54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26 322,64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22 342,39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rgbClr val="FDFFE7"/>
                        </a:gs>
                        <a:gs pos="29000">
                          <a:schemeClr val="accent1">
                            <a:lumMod val="20000"/>
                            <a:lumOff val="80000"/>
                          </a:schemeClr>
                        </a:gs>
                        <a:gs pos="49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379617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5870448"/>
            <a:ext cx="9985248" cy="1089261"/>
          </a:xfrm>
          <a:prstGeom prst="rect">
            <a:avLst/>
          </a:prstGeom>
          <a:gradFill>
            <a:gsLst>
              <a:gs pos="100000">
                <a:srgbClr val="FDFFE7"/>
              </a:gs>
              <a:gs pos="29000">
                <a:schemeClr val="accent1">
                  <a:lumMod val="20000"/>
                  <a:lumOff val="80000"/>
                </a:schemeClr>
              </a:gs>
              <a:gs pos="49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Информация по численности населения размещена на официальном сайте Росстата (Главная страница/Официальная статистика/Московская область/Население/Оценка численности постоянного населения Московской области на </a:t>
            </a:r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01.01.2023г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по ссылке</a:t>
            </a:r>
            <a:r>
              <a:rPr lang="ru-RU" sz="105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https://rosstat.gov.ru//compendium/document/13282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 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налоговых и неналоговых доходов в разрезе муниципальных образований размещена на портале «Открытый бюджет МО» по ссылке 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https://budget.mosreg.ru/analitika/ispolnenie-byudjeta-subekta/sravneniya</a:t>
            </a:r>
            <a:r>
              <a:rPr lang="ru-RU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po-osnovnym-parametram-ispolneniya-byudzhetov-municipalnyx-obrazovanij/</a:t>
            </a:r>
            <a:endParaRPr lang="ru-RU" sz="105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1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FF33"/>
            </a:gs>
            <a:gs pos="89000">
              <a:schemeClr val="bg1"/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28600"/>
            <a:ext cx="9985248" cy="714375"/>
          </a:xfrm>
          <a:prstGeom prst="rect">
            <a:avLst/>
          </a:prstGeom>
          <a:gradFill flip="none" rotWithShape="1">
            <a:gsLst>
              <a:gs pos="69000">
                <a:srgbClr val="FDFFE7"/>
              </a:gs>
              <a:gs pos="35000">
                <a:schemeClr val="accent1">
                  <a:lumMod val="20000"/>
                  <a:lumOff val="80000"/>
                </a:schemeClr>
              </a:gs>
              <a:gs pos="95000">
                <a:schemeClr val="bg1"/>
              </a:gs>
            </a:gsLst>
            <a:lin ang="5400000" scaled="1"/>
            <a:tileRect/>
          </a:gradFill>
        </p:spPr>
        <p:txBody>
          <a:bodyPr lIns="0" tIns="0" rIns="0" bIns="0" anchor="ctr">
            <a:noAutofit/>
          </a:bodyPr>
          <a:lstStyle/>
          <a:p>
            <a:pPr algn="ctr"/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Информация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налоговых льготах и ставках налогов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Талдомском городском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2022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66564"/>
              </p:ext>
            </p:extLst>
          </p:nvPr>
        </p:nvGraphicFramePr>
        <p:xfrm>
          <a:off x="0" y="495301"/>
          <a:ext cx="9976104" cy="6477000"/>
        </p:xfrm>
        <a:graphic>
          <a:graphicData uri="http://schemas.openxmlformats.org/drawingml/2006/table">
            <a:tbl>
              <a:tblPr/>
              <a:tblGrid>
                <a:gridCol w="1673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270">
                  <a:extLst>
                    <a:ext uri="{9D8B030D-6E8A-4147-A177-3AD203B41FA5}">
                      <a16:colId xmlns:a16="http://schemas.microsoft.com/office/drawing/2014/main" val="3996452493"/>
                    </a:ext>
                  </a:extLst>
                </a:gridCol>
                <a:gridCol w="2105333">
                  <a:extLst>
                    <a:ext uri="{9D8B030D-6E8A-4147-A177-3AD203B41FA5}">
                      <a16:colId xmlns:a16="http://schemas.microsoft.com/office/drawing/2014/main" val="855728689"/>
                    </a:ext>
                  </a:extLst>
                </a:gridCol>
              </a:tblGrid>
              <a:tr h="354142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Ставка налога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Льготы 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1" dirty="0" smtClean="0">
                          <a:latin typeface="Times New Roman"/>
                        </a:rPr>
                        <a:t>Нормативно-правовой документ</a:t>
                      </a:r>
                      <a:endParaRPr lang="ru" sz="12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300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583">
                <a:tc gridSpan="3">
                  <a:txBody>
                    <a:bodyPr/>
                    <a:lstStyle/>
                    <a:p>
                      <a:pPr indent="0" algn="ctr"/>
                      <a:r>
                        <a:rPr lang="ru" sz="1400" b="1" i="1" dirty="0" smtClean="0">
                          <a:latin typeface="Times New Roman"/>
                        </a:rPr>
                        <a:t>Земельный</a:t>
                      </a:r>
                      <a:r>
                        <a:rPr lang="ru" sz="1400" b="1" i="1" baseline="0" dirty="0" smtClean="0">
                          <a:latin typeface="Times New Roman"/>
                        </a:rPr>
                        <a:t> налог с физических лиц</a:t>
                      </a:r>
                      <a:endParaRPr lang="ru" sz="1400" b="1" i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8740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0,3 % до 1,5%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кадастровой стоимости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зависимости от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-участникам, ветеранам и инвалидам 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-вдовам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участников Великой Отечественной Войны, а также гражданам на которых законодательством распространены социальные гарантии и льготы участников Великой Отечественной войны;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-ветеранам  и инвалидам боевых действий;</a:t>
                      </a:r>
                    </a:p>
                    <a:p>
                      <a:pPr marL="6350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-инвалидам </a:t>
                      </a:r>
                      <a:r>
                        <a:rPr lang="en-US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 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 </a:t>
                      </a:r>
                      <a:r>
                        <a:rPr lang="en-US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 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группы инвалидности; инвалиды с детства, дети-инвалиды,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-Героям Советского Союза, Героям Российской Федерации, Героям Социалистического Труда и полным кавалерам орденов Славы, Трудовой славы, «За службу Родине в Вооруженных Силах СССР»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-гражданам,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пенсионерам 70 лет и старше;</a:t>
                      </a:r>
                    </a:p>
                    <a:p>
                      <a:pPr marL="63500" indent="0"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почетным гражданам Талдомского городского округа, Талдомского муниципального района, городских и сельских поселений Талдомского муниципального района</a:t>
                      </a:r>
                      <a:endParaRPr lang="ru-RU" sz="120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Решение Совета депутатов от 29.11.2018 года № 102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«О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земельном налоге»                     (с изменениями от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26.12.2019г.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), Решение Совета депутатов от 21.05.2020 года № 32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«О предоставлении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отдельным категориям налогоплательщиков льготы по уплате земельного налога Московской области», Решение совета депутатов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</a:t>
                      </a: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24.06.2021 года  № 35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«О внесении изменений  и дополнений  в решение Совета депутатов Талдомского городского округа Московской области № 102 от 29.11.2018 года «О земельном налоге»,</a:t>
                      </a:r>
                      <a:r>
                        <a:rPr lang="ru-RU" sz="1100" b="0" dirty="0" smtClean="0">
                          <a:latin typeface="Times New Roman"/>
                        </a:rPr>
                        <a:t>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latin typeface="Times New Roman"/>
                        </a:rPr>
                        <a:t>Решение Совета депутатов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latin typeface="Times New Roman"/>
                        </a:rPr>
                        <a:t> от 25.11.2021 года  № 72 </a:t>
                      </a:r>
                    </a:p>
                    <a:p>
                      <a:pPr indent="0" algn="l">
                        <a:lnSpc>
                          <a:spcPts val="1224"/>
                        </a:lnSpc>
                      </a:pPr>
                      <a:r>
                        <a:rPr lang="ru-RU" sz="1100" b="0" dirty="0" smtClean="0">
                          <a:latin typeface="Times New Roman"/>
                        </a:rPr>
                        <a:t>п.4.1, п.4.2 «О земельном налоге»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52">
                <a:tc gridSpan="3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Земельный налог с юридических</a:t>
                      </a:r>
                      <a:r>
                        <a:rPr lang="ru-RU" sz="1400" b="1" i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лиц</a:t>
                      </a:r>
                      <a:endParaRPr lang="ru-RU" sz="9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20000"/>
                            <a:lumOff val="80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9643">
                <a:tc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размерах 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 0,3% до 1,5%</a:t>
                      </a:r>
                    </a:p>
                    <a:p>
                      <a:pPr algn="ctr">
                        <a:lnSpc>
                          <a:spcPts val="141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 кадастровой стоимости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земельного участка в зависимости от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категории земель и вида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разрешенного использования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Льготы предоставлены: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налогоплательщикам,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имеющие земельные участки , занимаемые кладбищами;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организациям, имеющие земельные участки, занимаемые муниципальными парками культуры и отдыха;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органам местного самоуправления Талдомского городского округа Московской области, а также муниципальные казенные учреждения  Талдомского городского округа, 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 включая земельные участки.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муниципальным организациям, в т.ч. бюджетным (казенным) учреждениям и их обособленным подразделениям - в отношении земельных участков(территории) общего пользования в границах населенных пунктов, занятых объектами улично-дорожной сети, автомобильными дорогами и пешеходными тротуарами, пешеходными переходами, бульварами, площадями, проездами</a:t>
                      </a:r>
                    </a:p>
                    <a:p>
                      <a:pPr algn="just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05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Решение Совета депутатов от 29.11.2018 года № 102                     «О земельном налоге»                      (с изменениями от 26.12.2019 года N 113) Решение совета депутатов  от</a:t>
                      </a: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24.06.2021года  № 35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«О внесении изменений  и дополнений  в решение Совета депутатов Талдомского городского округа Московской области № 102 от 29.11.2018 года «О земельном налоге»</a:t>
                      </a:r>
                      <a:r>
                        <a:rPr lang="ru-RU" sz="1050" b="0" baseline="0" dirty="0" smtClean="0">
                          <a:effectLst/>
                          <a:latin typeface="Times New Roman"/>
                          <a:ea typeface="+mn-ea"/>
                        </a:rPr>
                        <a:t>, </a:t>
                      </a:r>
                      <a:r>
                        <a:rPr lang="ru-RU" sz="1050" b="0" dirty="0" smtClean="0">
                          <a:latin typeface="Times New Roman"/>
                        </a:rPr>
                        <a:t>Решение Совета депутатов от 25.11.2021 года  № 72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latin typeface="Times New Roman"/>
                        </a:rPr>
                        <a:t> п.4.4, п.4.5 «О земельном  налоге»</a:t>
                      </a: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indent="0" algn="just" defTabSz="457200" rtl="0" eaLnBrk="1" fontAlgn="auto" latinLnBrk="0" hangingPunct="1">
                        <a:lnSpc>
                          <a:spcPts val="10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409">
              <a:srgbClr val="FDFFE7"/>
            </a:gs>
            <a:gs pos="10000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91440"/>
            <a:ext cx="9994391" cy="1181685"/>
          </a:xfrm>
          <a:prstGeom prst="rect">
            <a:avLst/>
          </a:prstGeom>
          <a:gradFill flip="none" rotWithShape="1">
            <a:gsLst>
              <a:gs pos="54000">
                <a:schemeClr val="accent1">
                  <a:lumMod val="20000"/>
                  <a:lumOff val="80000"/>
                </a:schemeClr>
              </a:gs>
              <a:gs pos="16000">
                <a:srgbClr val="FDFFE7"/>
              </a:gs>
            </a:gsLst>
            <a:lin ang="5400000" scaled="1"/>
            <a:tileRect/>
          </a:gradFill>
        </p:spPr>
        <p:txBody>
          <a:bodyPr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оценке налоговых расходов в связи с предоставлением </a:t>
            </a: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льгот, </a:t>
            </a:r>
          </a:p>
          <a:p>
            <a:pPr indent="0" algn="ctr">
              <a:spcAft>
                <a:spcPts val="63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установленных Советом депутатов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Талдомского городского  округа</a:t>
            </a:r>
            <a:r>
              <a:rPr lang="ru" sz="20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в 2022 году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211453"/>
              </p:ext>
            </p:extLst>
          </p:nvPr>
        </p:nvGraphicFramePr>
        <p:xfrm>
          <a:off x="0" y="819559"/>
          <a:ext cx="9994392" cy="6148555"/>
        </p:xfrm>
        <a:graphic>
          <a:graphicData uri="http://schemas.openxmlformats.org/drawingml/2006/table">
            <a:tbl>
              <a:tblPr/>
              <a:tblGrid>
                <a:gridCol w="311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72">
                  <a:extLst>
                    <a:ext uri="{9D8B030D-6E8A-4147-A177-3AD203B41FA5}">
                      <a16:colId xmlns:a16="http://schemas.microsoft.com/office/drawing/2014/main" val="804315324"/>
                    </a:ext>
                  </a:extLst>
                </a:gridCol>
                <a:gridCol w="626197">
                  <a:extLst>
                    <a:ext uri="{9D8B030D-6E8A-4147-A177-3AD203B41FA5}">
                      <a16:colId xmlns:a16="http://schemas.microsoft.com/office/drawing/2014/main" val="2673625305"/>
                    </a:ext>
                  </a:extLst>
                </a:gridCol>
                <a:gridCol w="2925227">
                  <a:extLst>
                    <a:ext uri="{9D8B030D-6E8A-4147-A177-3AD203B41FA5}">
                      <a16:colId xmlns:a16="http://schemas.microsoft.com/office/drawing/2014/main" val="1787927262"/>
                    </a:ext>
                  </a:extLst>
                </a:gridCol>
                <a:gridCol w="1050545">
                  <a:extLst>
                    <a:ext uri="{9D8B030D-6E8A-4147-A177-3AD203B41FA5}">
                      <a16:colId xmlns:a16="http://schemas.microsoft.com/office/drawing/2014/main" val="426220325"/>
                    </a:ext>
                  </a:extLst>
                </a:gridCol>
              </a:tblGrid>
              <a:tr h="301366">
                <a:tc>
                  <a:txBody>
                    <a:bodyPr/>
                    <a:lstStyle/>
                    <a:p>
                      <a:pPr indent="0" algn="ctr">
                        <a:spcAft>
                          <a:spcPts val="210"/>
                        </a:spcAft>
                      </a:pPr>
                      <a:r>
                        <a:rPr lang="ru" sz="900" b="1" dirty="0">
                          <a:latin typeface="Times New Roman"/>
                        </a:rPr>
                        <a:t>№</a:t>
                      </a:r>
                    </a:p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п/п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Наименование налоговой льготы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44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Ставка</a:t>
                      </a:r>
                      <a:r>
                        <a:rPr lang="ru" sz="900" b="1" baseline="0" dirty="0" smtClean="0">
                          <a:latin typeface="Times New Roman"/>
                        </a:rPr>
                        <a:t>  налога</a:t>
                      </a:r>
                    </a:p>
                    <a:p>
                      <a:pPr indent="0" algn="ctr"/>
                      <a:r>
                        <a:rPr lang="ru" sz="900" b="1" baseline="0" dirty="0" smtClean="0">
                          <a:latin typeface="Times New Roman"/>
                        </a:rPr>
                        <a:t> (%)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 smtClean="0">
                          <a:latin typeface="Times New Roman"/>
                        </a:rPr>
                        <a:t>Правовое основание</a:t>
                      </a:r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100" b="1" dirty="0" smtClean="0">
                          <a:latin typeface="Times New Roman"/>
                        </a:rPr>
                        <a:t>Факт за  год</a:t>
                      </a:r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6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73">
                <a:tc>
                  <a:txBody>
                    <a:bodyPr/>
                    <a:lstStyle/>
                    <a:p>
                      <a:pPr marL="127000" indent="0"/>
                      <a:r>
                        <a:rPr lang="ru" sz="900" b="1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Земельный налог</a:t>
                      </a: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endParaRPr lang="ru" sz="9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rowSpan="6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Решение Совета депутатов от 29.11.2018г.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102 "О земельном налоге «                      (с изменениями</a:t>
                      </a:r>
                      <a:r>
                        <a:rPr lang="ru-RU" sz="1200" b="0" baseline="0" dirty="0" smtClean="0">
                          <a:latin typeface="Times New Roman"/>
                        </a:rPr>
                        <a:t>),</a:t>
                      </a:r>
                      <a:r>
                        <a:rPr lang="ru-RU" sz="1200" b="0" dirty="0" smtClean="0">
                          <a:latin typeface="Times New Roman"/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Решение Совета депутатов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 п.4.4, п.4.5 «О земельном  налоге»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35000">
                          <a:srgbClr val="FDFFE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64000">
                          <a:srgbClr val="FDFFE7"/>
                        </a:gs>
                        <a:gs pos="14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2502702"/>
                  </a:ext>
                </a:extLst>
              </a:tr>
              <a:tr h="218148">
                <a:tc rowSpan="5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1.1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/>
                      <a:r>
                        <a:rPr lang="ru" sz="1200" b="1" dirty="0">
                          <a:latin typeface="Times New Roman"/>
                        </a:rPr>
                        <a:t>льготы </a:t>
                      </a:r>
                      <a:r>
                        <a:rPr lang="ru" sz="1200" b="1" dirty="0" smtClean="0">
                          <a:latin typeface="Times New Roman"/>
                        </a:rPr>
                        <a:t>налогоплательщикам-организациям: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indent="0" algn="just"/>
                      <a:endParaRPr lang="ru" sz="900" b="0" baseline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38 949,00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6045632"/>
                  </a:ext>
                </a:extLst>
              </a:tr>
              <a:tr h="5484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Освобождение от уплаты земельного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налога на 100% государственные и муниципальные бюджетные (казенные) учреждения Московской области,вид деятельности которых направлен на сопровождение процедуры оформления права собственности Московской области на объекты недвижимости,включая земельные участки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77569503"/>
                  </a:ext>
                </a:extLst>
              </a:tr>
              <a:tr h="6211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 от уплаты земельного налога на 100% организации за земельные участки, занимаемые парками культуры и отдыха</a:t>
                      </a:r>
                      <a:endParaRPr lang="ru" sz="9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1 860,00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3238936"/>
                  </a:ext>
                </a:extLst>
              </a:tr>
              <a:tr h="416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-Освобождение от уплаты земельного налога на 100% земельные участки, занимаемые кладбищами</a:t>
                      </a:r>
                      <a:endParaRPr lang="ru" sz="9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125,0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3500949"/>
                  </a:ext>
                </a:extLst>
              </a:tr>
              <a:tr h="692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Освобождение от уплаты земельного налога на 100% органы местного самоуправления Талдомского городского  округа, а также муниципальные казенные учреждения Талдомского городского округа,вид деятельности которых направлен на сопровождение процедуры оформления права муниципальной собственности Талдомского городского округа на объекты недвижимости,включая земельные участки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latin typeface="Times New Roman"/>
                        </a:rPr>
                        <a:t>1,5</a:t>
                      </a:r>
                      <a:endParaRPr lang="ru" sz="105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36 928,00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26829016"/>
                  </a:ext>
                </a:extLst>
              </a:tr>
              <a:tr h="266157">
                <a:tc rowSpan="12">
                  <a:txBody>
                    <a:bodyPr/>
                    <a:lstStyle/>
                    <a:p>
                      <a:pPr indent="0" algn="ctr"/>
                      <a:r>
                        <a:rPr lang="ru" sz="900" b="1" dirty="0">
                          <a:latin typeface="Times New Roman"/>
                        </a:rPr>
                        <a:t>1.2.</a:t>
                      </a: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1" dirty="0" smtClean="0">
                          <a:latin typeface="Times New Roman"/>
                        </a:rPr>
                        <a:t>льготы налогоплательщикам-физическим лицам: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12">
                  <a:txBody>
                    <a:bodyPr/>
                    <a:lstStyle/>
                    <a:p>
                      <a:pPr indent="0" algn="ctr">
                        <a:lnSpc>
                          <a:spcPts val="1224"/>
                        </a:lnSpc>
                      </a:pPr>
                      <a:r>
                        <a:rPr lang="ru-RU" sz="1200" b="0" dirty="0" smtClean="0">
                          <a:latin typeface="Times New Roman"/>
                        </a:rPr>
                        <a:t>   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 Решение Совета депутатов от 29.11.2018г.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102 "О земельном налоге «                                (с изменениями),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 Решение Совета депутатов от 25.11.2021г.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/>
                        </a:rPr>
                        <a:t> № 72 п.4.1, п.4.2 «О земельном налоге»</a:t>
                      </a:r>
                    </a:p>
                    <a:p>
                      <a:pPr indent="0" algn="ctr">
                        <a:lnSpc>
                          <a:spcPts val="1224"/>
                        </a:lnSpc>
                      </a:pPr>
                      <a:endParaRPr lang="ru-RU" sz="1200" b="0" dirty="0" smtClean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2  143,0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44479964"/>
                  </a:ext>
                </a:extLst>
              </a:tr>
              <a:tr h="188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1" dirty="0" smtClean="0">
                          <a:latin typeface="Times New Roman"/>
                        </a:rPr>
                        <a:t>-</a:t>
                      </a:r>
                      <a:r>
                        <a:rPr lang="ru" sz="900" b="0" dirty="0" smtClean="0">
                          <a:latin typeface="Times New Roman"/>
                        </a:rPr>
                        <a:t>участники,ветераны и инвалиды  Великой Отечественной войны 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51,0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2498540"/>
                  </a:ext>
                </a:extLst>
              </a:tr>
              <a:tr h="25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dirty="0" smtClean="0">
                          <a:latin typeface="Times New Roman"/>
                        </a:rPr>
                        <a:t>-вдовы участников</a:t>
                      </a:r>
                      <a:r>
                        <a:rPr lang="ru" sz="900" b="0" baseline="0" dirty="0" smtClean="0">
                          <a:latin typeface="Times New Roman"/>
                        </a:rPr>
                        <a:t> Великой Отечественной войны, а также граждане, на которых заканодательством распространены социальные гарантии и льготы участников Великой Отечественной войны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360064"/>
                  </a:ext>
                </a:extLst>
              </a:tr>
              <a:tr h="280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95545976"/>
                  </a:ext>
                </a:extLst>
              </a:tr>
              <a:tr h="223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-ветераны и инвалиды  боевых действий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184,0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98533207"/>
                  </a:ext>
                </a:extLst>
              </a:tr>
              <a:tr h="159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latin typeface="Times New Roman"/>
                        </a:rPr>
                        <a:t>-инвалиды 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I 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и</a:t>
                      </a:r>
                      <a:r>
                        <a:rPr lang="en-US" sz="900" b="0" baseline="0" dirty="0" smtClean="0">
                          <a:latin typeface="Times New Roman"/>
                        </a:rPr>
                        <a:t> II</a:t>
                      </a:r>
                      <a:r>
                        <a:rPr lang="ru-RU" sz="900" b="0" baseline="0" dirty="0" smtClean="0">
                          <a:latin typeface="Times New Roman"/>
                        </a:rPr>
                        <a:t> групп инвалидности, инвалиды с детства, дети-инвалиды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669,0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24485848"/>
                  </a:ext>
                </a:extLst>
              </a:tr>
              <a:tr h="6129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latin typeface="Times New Roman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граждане, подвергающиеся воздействию радиации вследствие катастрофы на Чернобыльской АЭС и других радиационных аварий на атомных объектах, а также в результате испытаний, учений и иных работ, связанных с любыми видами ядерных установок, включая ядерное оружие и космическую технику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05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222874"/>
                  </a:ext>
                </a:extLst>
              </a:tr>
              <a:tr h="159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пенсионеры 70 лет и старше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1 142,0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5286224"/>
                  </a:ext>
                </a:extLst>
              </a:tr>
              <a:tr h="3064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900" b="0" baseline="0" dirty="0" smtClean="0">
                          <a:effectLst/>
                          <a:latin typeface="Times New Roman"/>
                          <a:ea typeface="+mn-ea"/>
                        </a:rPr>
                        <a:t>-</a:t>
                      </a:r>
                      <a:r>
                        <a:rPr lang="ru-RU" sz="9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почетные граждане Талдомского городского округа, Талдомского муниципального района, городских и сельских поселений Талдомского муниципального района;</a:t>
                      </a: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7843567"/>
                  </a:ext>
                </a:extLst>
              </a:tr>
              <a:tr h="3929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ts val="1224"/>
                        </a:lnSpc>
                      </a:pPr>
                      <a:r>
                        <a:rPr lang="ru" sz="900" b="0" dirty="0" smtClean="0">
                          <a:latin typeface="Times New Roman"/>
                        </a:rPr>
                        <a:t>-пенсионеры , доход которых ниже двухкратной велечины прожиточного минимума,установленной в Московской области для пенсионеров в 4 квартале года, предшествующего налоговому периоду</a:t>
                      </a: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5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</a:t>
                      </a:r>
                      <a:endParaRPr lang="ru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2966755"/>
                  </a:ext>
                </a:extLst>
              </a:tr>
              <a:tr h="25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50" b="1" dirty="0" smtClean="0">
                          <a:latin typeface="Times New Roman"/>
                        </a:rPr>
                        <a:t>ИТОГО налоговых льгот, предоставляемых в соответствии с решениями, принятыми органами местного самоуправления Талдомского городского округа</a:t>
                      </a:r>
                    </a:p>
                    <a:p>
                      <a:pPr indent="0" algn="just">
                        <a:lnSpc>
                          <a:spcPts val="1224"/>
                        </a:lnSpc>
                      </a:pPr>
                      <a:endParaRPr lang="ru" sz="9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554677"/>
                  </a:ext>
                </a:extLst>
              </a:tr>
              <a:tr h="434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baseline="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22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800" b="0" baseline="0" dirty="0" smtClean="0">
                        <a:latin typeface="Times New Roman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5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41 092,00</a:t>
                      </a:r>
                      <a:endParaRPr lang="ru" sz="105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77000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810148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0800000" flipV="1">
            <a:off x="9235440" y="1069848"/>
            <a:ext cx="603504" cy="15544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</a:t>
            </a:r>
            <a:r>
              <a:rPr lang="ru" sz="900" b="1" dirty="0">
                <a:latin typeface="Times New Roman"/>
              </a:rPr>
              <a:t>тыс. руб</a:t>
            </a:r>
            <a:r>
              <a:rPr lang="ru" sz="9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10477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01167"/>
            <a:ext cx="9985248" cy="99174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 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классификации    расходов бюджета Талдомского городского округа за  2022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649289"/>
              </p:ext>
            </p:extLst>
          </p:nvPr>
        </p:nvGraphicFramePr>
        <p:xfrm>
          <a:off x="0" y="737373"/>
          <a:ext cx="9985249" cy="6120627"/>
        </p:xfrm>
        <a:graphic>
          <a:graphicData uri="http://schemas.openxmlformats.org/drawingml/2006/table">
            <a:tbl>
              <a:tblPr/>
              <a:tblGrid>
                <a:gridCol w="387518">
                  <a:extLst>
                    <a:ext uri="{9D8B030D-6E8A-4147-A177-3AD203B41FA5}">
                      <a16:colId xmlns:a16="http://schemas.microsoft.com/office/drawing/2014/main" val="1750169411"/>
                    </a:ext>
                  </a:extLst>
                </a:gridCol>
                <a:gridCol w="5798998">
                  <a:extLst>
                    <a:ext uri="{9D8B030D-6E8A-4147-A177-3AD203B41FA5}">
                      <a16:colId xmlns:a16="http://schemas.microsoft.com/office/drawing/2014/main" val="1779127653"/>
                    </a:ext>
                  </a:extLst>
                </a:gridCol>
                <a:gridCol w="828839">
                  <a:extLst>
                    <a:ext uri="{9D8B030D-6E8A-4147-A177-3AD203B41FA5}">
                      <a16:colId xmlns:a16="http://schemas.microsoft.com/office/drawing/2014/main" val="2743998485"/>
                    </a:ext>
                  </a:extLst>
                </a:gridCol>
                <a:gridCol w="1172988">
                  <a:extLst>
                    <a:ext uri="{9D8B030D-6E8A-4147-A177-3AD203B41FA5}">
                      <a16:colId xmlns:a16="http://schemas.microsoft.com/office/drawing/2014/main" val="3177269548"/>
                    </a:ext>
                  </a:extLst>
                </a:gridCol>
                <a:gridCol w="943822">
                  <a:extLst>
                    <a:ext uri="{9D8B030D-6E8A-4147-A177-3AD203B41FA5}">
                      <a16:colId xmlns:a16="http://schemas.microsoft.com/office/drawing/2014/main" val="61671046"/>
                    </a:ext>
                  </a:extLst>
                </a:gridCol>
                <a:gridCol w="853084">
                  <a:extLst>
                    <a:ext uri="{9D8B030D-6E8A-4147-A177-3AD203B41FA5}">
                      <a16:colId xmlns:a16="http://schemas.microsoft.com/office/drawing/2014/main" val="259937794"/>
                    </a:ext>
                  </a:extLst>
                </a:gridCol>
              </a:tblGrid>
              <a:tr h="26971"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(тыс.руб.)</a:t>
                      </a:r>
                    </a:p>
                  </a:txBody>
                  <a:tcPr marL="1047" marR="1047" marT="10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FCC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9142798"/>
                  </a:ext>
                </a:extLst>
              </a:tr>
              <a:tr h="35714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75549311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327 320,50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321 087,77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54696023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2 514,30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2 512,51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9385803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3 206,40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2 266,66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1837950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119 329,46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117 167,99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6396062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0106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20 603,50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20 407,15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0462588"/>
                  </a:ext>
                </a:extLst>
              </a:tr>
              <a:tr h="21022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3269880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0113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181 269,34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178 733,46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7698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3 231,00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3 227,91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8768907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3 163,91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038368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0204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5477373"/>
                  </a:ext>
                </a:extLst>
              </a:tr>
              <a:tr h="18901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24 965,48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24 524,84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0031694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Гражданская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оборона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2 327,93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2 300,60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22431166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10 350,43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9 994,39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991446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0314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12 287,12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12 229,85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807649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444 561,31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421 377,88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5420802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6 952,88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2 254,61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3364689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481,31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9489310"/>
                  </a:ext>
                </a:extLst>
              </a:tr>
              <a:tr h="307374">
                <a:tc gridSpan="2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  <a:p>
                      <a:pPr algn="l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60 521,97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60 067,36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6912768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0409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366 566,19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348 669,17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857248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5 589,60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5 499,24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9925317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0412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4 449,36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4 406,20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7412535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745 981,97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696 355,25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95937873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0501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241 694,62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240 370,87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302565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0502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137 460,70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111 136,49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86951176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0503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357 000,98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335 500,04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66524802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9 825,66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9 347,85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211977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323 560,19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322 887,65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3536125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1 083,10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1 083,10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2766174"/>
                  </a:ext>
                </a:extLst>
              </a:tr>
              <a:tr h="119239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8630958"/>
                  </a:ext>
                </a:extLst>
              </a:tr>
              <a:tr h="154213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0605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322 248,64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321 576,10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2910056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445752" y="603504"/>
            <a:ext cx="567056" cy="219456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900" dirty="0">
                <a:latin typeface="Times New Roman"/>
              </a:rPr>
              <a:t>(тыс. руб</a:t>
            </a:r>
            <a:r>
              <a:rPr lang="ru" sz="800" dirty="0">
                <a:latin typeface="Times New Roman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81492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accent1">
                <a:tint val="23500"/>
                <a:satMod val="16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64008"/>
            <a:ext cx="9994392" cy="1184470"/>
          </a:xfrm>
          <a:prstGeom prst="rect">
            <a:avLst/>
          </a:prstGeom>
          <a:gradFill flip="none" rotWithShape="1">
            <a:gsLst>
              <a:gs pos="15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 anchor="ctr">
            <a:noAutofit/>
          </a:bodyPr>
          <a:lstStyle/>
          <a:p>
            <a:pPr indent="0" algn="ctr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распределении ассигнований по разделам и подразделам</a:t>
            </a:r>
          </a:p>
          <a:p>
            <a:pPr indent="0">
              <a:spcAft>
                <a:spcPts val="1050"/>
              </a:spcAft>
            </a:pPr>
            <a:r>
              <a:rPr lang="ru" sz="20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     классификации  расходов бюджета Талдомского городского округа за  2022 год</a:t>
            </a:r>
            <a:endParaRPr lang="ru" sz="20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98864" y="905256"/>
            <a:ext cx="777240" cy="19202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9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901935"/>
              </p:ext>
            </p:extLst>
          </p:nvPr>
        </p:nvGraphicFramePr>
        <p:xfrm>
          <a:off x="9144" y="1124711"/>
          <a:ext cx="9985248" cy="5901136"/>
        </p:xfrm>
        <a:graphic>
          <a:graphicData uri="http://schemas.openxmlformats.org/drawingml/2006/table">
            <a:tbl>
              <a:tblPr/>
              <a:tblGrid>
                <a:gridCol w="5437944">
                  <a:extLst>
                    <a:ext uri="{9D8B030D-6E8A-4147-A177-3AD203B41FA5}">
                      <a16:colId xmlns:a16="http://schemas.microsoft.com/office/drawing/2014/main" val="2873364885"/>
                    </a:ext>
                  </a:extLst>
                </a:gridCol>
                <a:gridCol w="752453">
                  <a:extLst>
                    <a:ext uri="{9D8B030D-6E8A-4147-A177-3AD203B41FA5}">
                      <a16:colId xmlns:a16="http://schemas.microsoft.com/office/drawing/2014/main" val="2290232714"/>
                    </a:ext>
                  </a:extLst>
                </a:gridCol>
                <a:gridCol w="1543491">
                  <a:extLst>
                    <a:ext uri="{9D8B030D-6E8A-4147-A177-3AD203B41FA5}">
                      <a16:colId xmlns:a16="http://schemas.microsoft.com/office/drawing/2014/main" val="3325010429"/>
                    </a:ext>
                  </a:extLst>
                </a:gridCol>
                <a:gridCol w="1003734">
                  <a:extLst>
                    <a:ext uri="{9D8B030D-6E8A-4147-A177-3AD203B41FA5}">
                      <a16:colId xmlns:a16="http://schemas.microsoft.com/office/drawing/2014/main" val="4283207111"/>
                    </a:ext>
                  </a:extLst>
                </a:gridCol>
                <a:gridCol w="1247626">
                  <a:extLst>
                    <a:ext uri="{9D8B030D-6E8A-4147-A177-3AD203B41FA5}">
                      <a16:colId xmlns:a16="http://schemas.microsoft.com/office/drawing/2014/main" val="1436979168"/>
                    </a:ext>
                  </a:extLst>
                </a:gridCol>
              </a:tblGrid>
              <a:tr h="356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Раздел,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подраздел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решению о бюджете, уточненный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1047" marR="1047" marT="10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FFDDD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78979915"/>
                  </a:ext>
                </a:extLst>
              </a:tr>
              <a:tr h="233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1 339 593,76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1 300 090,40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97,05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5191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384 909,23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384 216,12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5713938"/>
                  </a:ext>
                </a:extLst>
              </a:tr>
              <a:tr h="204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782 377,42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751 399,24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034833"/>
                  </a:ext>
                </a:extLst>
              </a:tr>
              <a:tr h="2118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122 888,15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117 849,60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25081995"/>
                  </a:ext>
                </a:extLst>
              </a:tr>
              <a:tr h="1722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0707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10 841,37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0 672,25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222720"/>
                  </a:ext>
                </a:extLst>
              </a:tr>
              <a:tr h="189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0709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38 577,59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35 953,19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45000"/>
                            <a:lumOff val="5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62779309"/>
                  </a:ext>
                </a:extLst>
              </a:tr>
              <a:tr h="2107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284 795,24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283 917,53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15145909"/>
                  </a:ext>
                </a:extLst>
              </a:tr>
              <a:tr h="273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259 662,90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258 921,82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9937994"/>
                  </a:ext>
                </a:extLst>
              </a:tr>
              <a:tr h="2168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25 132,34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24 995,71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03780537"/>
                  </a:ext>
                </a:extLst>
              </a:tr>
              <a:tr h="2168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77 072,39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75 964,18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1054754"/>
                  </a:ext>
                </a:extLst>
              </a:tr>
              <a:tr h="189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11 803,94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0464701"/>
                  </a:ext>
                </a:extLst>
              </a:tr>
              <a:tr h="171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21 148,29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21 141,07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3412964"/>
                  </a:ext>
                </a:extLst>
              </a:tr>
              <a:tr h="196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43 324,10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42 519,17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0807353"/>
                  </a:ext>
                </a:extLst>
              </a:tr>
              <a:tr h="189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1006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10352918"/>
                  </a:ext>
                </a:extLst>
              </a:tr>
              <a:tr h="231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171 736,79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152 283,07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28183804"/>
                  </a:ext>
                </a:extLst>
              </a:tr>
              <a:tr h="211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86 867,71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86 867,71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9205684"/>
                  </a:ext>
                </a:extLst>
              </a:tr>
              <a:tr h="1882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70 369,08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51 003,59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4207325"/>
                  </a:ext>
                </a:extLst>
              </a:tr>
              <a:tr h="2275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14 411,77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0844105"/>
                  </a:ext>
                </a:extLst>
              </a:tr>
              <a:tr h="279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14 909,82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742,99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8261129"/>
                  </a:ext>
                </a:extLst>
              </a:tr>
              <a:tr h="286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1202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3 696,46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3 529,63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54482098"/>
                  </a:ext>
                </a:extLst>
              </a:tr>
              <a:tr h="5286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1204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11 213,36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11 213,36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1233420"/>
                  </a:ext>
                </a:extLst>
              </a:tr>
              <a:tr h="74543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3 757 728,45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3 616 459,47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35" marR="1435" marT="1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3000">
                          <a:srgbClr val="FDFFE7"/>
                        </a:gs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04473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0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FFCC"/>
            </a:gs>
            <a:gs pos="58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8392" y="-118872"/>
            <a:ext cx="10064496" cy="461665"/>
          </a:xfrm>
          <a:prstGeom prst="rect">
            <a:avLst/>
          </a:prstGeom>
          <a:gradFill>
            <a:gsLst>
              <a:gs pos="16788">
                <a:srgbClr val="DEF6FE"/>
              </a:gs>
              <a:gs pos="55000">
                <a:srgbClr val="FDFFE7"/>
              </a:gs>
              <a:gs pos="96000">
                <a:schemeClr val="accent1">
                  <a:lumMod val="20000"/>
                  <a:lumOff val="80000"/>
                </a:schemeClr>
              </a:gs>
              <a:gs pos="35000">
                <a:srgbClr val="CCECFF"/>
              </a:gs>
            </a:gsLst>
            <a:lin ang="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Расходы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Талдомского городского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46340222"/>
              </p:ext>
            </p:extLst>
          </p:nvPr>
        </p:nvGraphicFramePr>
        <p:xfrm>
          <a:off x="-82296" y="320040"/>
          <a:ext cx="10085832" cy="6628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947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-91440"/>
            <a:ext cx="10070892" cy="7013448"/>
          </a:xfrm>
          <a:prstGeom prst="rect">
            <a:avLst/>
          </a:prstGeom>
          <a:gradFill>
            <a:gsLst>
              <a:gs pos="57000">
                <a:srgbClr val="FDFFE7"/>
              </a:gs>
              <a:gs pos="2500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04059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FBFE"/>
            </a:gs>
            <a:gs pos="100000">
              <a:schemeClr val="accent1">
                <a:lumMod val="20000"/>
                <a:lumOff val="80000"/>
              </a:schemeClr>
            </a:gs>
            <a:gs pos="4000">
              <a:srgbClr val="FDFFE7"/>
            </a:gs>
            <a:gs pos="77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64008" y="621066"/>
            <a:ext cx="10040112" cy="6236934"/>
          </a:xfrm>
          <a:prstGeom prst="rect">
            <a:avLst/>
          </a:prstGeom>
          <a:gradFill flip="none" rotWithShape="1">
            <a:gsLst>
              <a:gs pos="29208">
                <a:srgbClr val="FDFFE7"/>
              </a:gs>
              <a:gs pos="79000">
                <a:schemeClr val="accent1">
                  <a:lumMod val="20000"/>
                  <a:lumOff val="80000"/>
                </a:schemeClr>
              </a:gs>
              <a:gs pos="15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endParaRPr lang="ru-RU" sz="15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5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 </a:t>
            </a:r>
            <a:r>
              <a:rPr lang="ru-RU" sz="1500" i="1" dirty="0" smtClean="0">
                <a:latin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органов местного самоуправления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 </a:t>
            </a:r>
          </a:p>
          <a:p>
            <a:r>
              <a:rPr lang="ru-RU" sz="1500" i="1" dirty="0">
                <a:latin typeface="Times New Roman" panose="02020603050405020304" pitchFamily="18" charset="0"/>
              </a:rPr>
              <a:t> </a:t>
            </a:r>
            <a:r>
              <a:rPr lang="ru-RU" sz="1500" i="1" dirty="0" smtClean="0">
                <a:latin typeface="Times New Roman" panose="02020603050405020304" pitchFamily="18" charset="0"/>
              </a:rPr>
              <a:t>  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Бюджетный процесс </a:t>
            </a:r>
            <a:r>
              <a:rPr lang="ru-RU" sz="1500" i="1" dirty="0" smtClean="0">
                <a:latin typeface="Times New Roman" panose="02020603050405020304" pitchFamily="18" charset="0"/>
              </a:rPr>
              <a:t>– деятельность органов местного самоуправления по составлению и рассмотрению проекта бюджета, утверждению и исполнению бюджета, контролю за его исполнением, осуществлением бюджетного учета, рассмотрению и утверждению бюджетной отчетности и внешних проверок   </a:t>
            </a:r>
          </a:p>
          <a:p>
            <a:r>
              <a:rPr lang="ru-RU" sz="1500" i="1" dirty="0" smtClean="0">
                <a:latin typeface="Times New Roman" panose="02020603050405020304" pitchFamily="18" charset="0"/>
              </a:rPr>
              <a:t>   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</a:t>
            </a:r>
          </a:p>
          <a:p>
            <a:r>
              <a:rPr lang="ru-RU" sz="1500" b="1" i="1" dirty="0">
                <a:latin typeface="Times New Roman" panose="02020603050405020304" pitchFamily="18" charset="0"/>
              </a:rPr>
              <a:t> </a:t>
            </a:r>
            <a:r>
              <a:rPr lang="ru-RU" sz="1500" b="1" i="1" dirty="0" smtClean="0">
                <a:latin typeface="Times New Roman" panose="02020603050405020304" pitchFamily="18" charset="0"/>
              </a:rPr>
              <a:t>     </a:t>
            </a:r>
            <a:r>
              <a:rPr lang="ru" sz="1500" b="1" i="1" dirty="0" smtClean="0">
                <a:latin typeface="Times New Roman"/>
              </a:rPr>
              <a:t>Доходы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</a:t>
            </a:r>
            <a:r>
              <a:rPr lang="ru" sz="1500" i="1" dirty="0" smtClean="0">
                <a:latin typeface="Times New Roman"/>
              </a:rPr>
              <a:t>бюджета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 </a:t>
            </a:r>
          </a:p>
          <a:p>
            <a:pPr marL="114300" indent="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Расходы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выплачиваемые из бюджета денежные средства, за исключением </a:t>
            </a:r>
            <a:r>
              <a:rPr lang="ru" sz="1500" i="1" dirty="0" smtClean="0">
                <a:latin typeface="Times New Roman"/>
              </a:rPr>
              <a:t>средств</a:t>
            </a:r>
            <a:r>
              <a:rPr lang="ru" sz="1500" i="1" dirty="0">
                <a:latin typeface="Times New Roman"/>
              </a:rPr>
              <a:t>, являющихся источниками финансирования дефицита бюджета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 smtClean="0">
                <a:latin typeface="Times New Roman"/>
              </a:rPr>
              <a:t>  </a:t>
            </a:r>
          </a:p>
          <a:p>
            <a:pPr marL="139700" indent="0">
              <a:spcBef>
                <a:spcPts val="210"/>
              </a:spcBef>
              <a:spcAft>
                <a:spcPts val="210"/>
              </a:spcAft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 Дефицит </a:t>
            </a:r>
            <a:r>
              <a:rPr lang="ru" sz="1500" b="1" i="1" dirty="0">
                <a:latin typeface="Times New Roman"/>
              </a:rPr>
              <a:t>бюджета</a:t>
            </a:r>
            <a:r>
              <a:rPr lang="ru-RU" sz="1500" b="1" i="1" dirty="0">
                <a:latin typeface="Times New Roman"/>
              </a:rPr>
              <a:t> </a:t>
            </a:r>
            <a:r>
              <a:rPr lang="ru-RU" sz="1500" i="1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расходов бюджета над его доходами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Профицит </a:t>
            </a:r>
            <a:r>
              <a:rPr lang="ru" sz="1500" b="1" i="1" dirty="0">
                <a:latin typeface="Times New Roman"/>
              </a:rPr>
              <a:t>бюджета </a:t>
            </a:r>
            <a:r>
              <a:rPr lang="ru-RU" sz="1500" dirty="0">
                <a:latin typeface="Times New Roman"/>
              </a:rPr>
              <a:t>– </a:t>
            </a:r>
            <a:r>
              <a:rPr lang="ru" sz="1500" i="1" dirty="0">
                <a:latin typeface="Times New Roman"/>
              </a:rPr>
              <a:t>превышение доходов бюджета над его </a:t>
            </a:r>
            <a:r>
              <a:rPr lang="ru" sz="1500" i="1" dirty="0" smtClean="0">
                <a:latin typeface="Times New Roman"/>
              </a:rPr>
              <a:t>расходами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" sz="1500" b="1" i="1" dirty="0">
                <a:latin typeface="Times New Roman"/>
              </a:rPr>
              <a:t> </a:t>
            </a:r>
            <a:r>
              <a:rPr lang="ru" sz="1500" b="1" i="1" dirty="0" smtClean="0">
                <a:latin typeface="Times New Roman"/>
              </a:rPr>
              <a:t> Межбюджетные трансферты </a:t>
            </a:r>
            <a:r>
              <a:rPr lang="ru" sz="1500" i="1" dirty="0" smtClean="0">
                <a:latin typeface="Times New Roman"/>
              </a:rPr>
              <a:t>(безвозмездные поступления)</a:t>
            </a:r>
            <a:r>
              <a:rPr lang="ru-RU" sz="1500" dirty="0" smtClean="0">
                <a:latin typeface="Times New Roman"/>
              </a:rPr>
              <a:t> – </a:t>
            </a:r>
            <a:r>
              <a:rPr lang="ru-RU" sz="1500" i="1" dirty="0" smtClean="0">
                <a:latin typeface="Times New Roman"/>
              </a:rPr>
              <a:t>это средства одного бюджета бюджетной системы Российской Федерации, перечисленные другому бюджету Бюджетной системы Российской Федерации.</a:t>
            </a:r>
            <a:endParaRPr lang="ru" sz="1500" i="1" dirty="0">
              <a:latin typeface="Times New Roman"/>
            </a:endParaRPr>
          </a:p>
          <a:p>
            <a:pPr marL="114300">
              <a:lnSpc>
                <a:spcPts val="1656"/>
              </a:lnSpc>
            </a:pPr>
            <a:r>
              <a:rPr lang="ru-RU" sz="1500" b="1" i="1" dirty="0" smtClean="0">
                <a:latin typeface="Times New Roman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b="1" i="1" dirty="0">
                <a:latin typeface="Times New Roman"/>
              </a:rPr>
              <a:t> </a:t>
            </a:r>
            <a:r>
              <a:rPr lang="ru-RU" sz="1500" b="1" i="1" dirty="0" smtClean="0">
                <a:latin typeface="Times New Roman"/>
              </a:rPr>
              <a:t>Государственный </a:t>
            </a:r>
            <a:r>
              <a:rPr lang="ru-RU" sz="1500" b="1" i="1" dirty="0">
                <a:latin typeface="Times New Roman"/>
              </a:rPr>
              <a:t>(муниципальный) долг </a:t>
            </a:r>
            <a:r>
              <a:rPr lang="ru-RU" sz="1500" dirty="0">
                <a:latin typeface="Times New Roman"/>
              </a:rPr>
              <a:t>– </a:t>
            </a:r>
            <a:r>
              <a:rPr lang="ru-RU" sz="1500" i="1" dirty="0">
                <a:latin typeface="Times New Roman"/>
              </a:rPr>
              <a:t>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</a:t>
            </a:r>
            <a:r>
              <a:rPr lang="ru-RU" sz="1500" i="1" dirty="0" smtClean="0">
                <a:latin typeface="Times New Roman"/>
              </a:rPr>
              <a:t>.</a:t>
            </a:r>
            <a:r>
              <a:rPr lang="ru-RU" sz="1500" i="1" dirty="0" smtClean="0">
                <a:latin typeface="Times New Roman" panose="02020603050405020304" pitchFamily="18" charset="0"/>
              </a:rPr>
              <a:t>   </a:t>
            </a:r>
          </a:p>
          <a:p>
            <a:pPr marL="114300">
              <a:lnSpc>
                <a:spcPts val="1656"/>
              </a:lnSpc>
            </a:pPr>
            <a:r>
              <a:rPr lang="ru-RU" sz="1500" i="1" dirty="0" smtClean="0">
                <a:latin typeface="Times New Roman" panose="02020603050405020304" pitchFamily="18" charset="0"/>
              </a:rPr>
              <a:t>  </a:t>
            </a:r>
            <a:r>
              <a:rPr lang="ru-RU" sz="1500" i="1" dirty="0" smtClean="0">
                <a:latin typeface="Calibri" panose="020F0502020204030204" pitchFamily="34" charset="0"/>
              </a:rPr>
              <a:t> </a:t>
            </a:r>
            <a:endParaRPr lang="ru-RU" sz="1500" i="1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-64008" y="-210312"/>
            <a:ext cx="10049256" cy="830997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46000">
                <a:schemeClr val="accent1">
                  <a:lumMod val="20000"/>
                  <a:lumOff val="80000"/>
                </a:schemeClr>
              </a:gs>
              <a:gs pos="67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</p:spTree>
    <p:extLst>
      <p:ext uri="{BB962C8B-B14F-4D97-AF65-F5344CB8AC3E}">
        <p14:creationId xmlns:p14="http://schemas.microsoft.com/office/powerpoint/2010/main" val="35611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94392" cy="17636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3000">
                <a:srgbClr val="FDFFE7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88878"/>
              </p:ext>
            </p:extLst>
          </p:nvPr>
        </p:nvGraphicFramePr>
        <p:xfrm>
          <a:off x="0" y="1005840"/>
          <a:ext cx="9976104" cy="5940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9348">
                  <a:extLst>
                    <a:ext uri="{9D8B030D-6E8A-4147-A177-3AD203B41FA5}">
                      <a16:colId xmlns:a16="http://schemas.microsoft.com/office/drawing/2014/main" val="3069524382"/>
                    </a:ext>
                  </a:extLst>
                </a:gridCol>
                <a:gridCol w="1136560">
                  <a:extLst>
                    <a:ext uri="{9D8B030D-6E8A-4147-A177-3AD203B41FA5}">
                      <a16:colId xmlns:a16="http://schemas.microsoft.com/office/drawing/2014/main" val="3276177279"/>
                    </a:ext>
                  </a:extLst>
                </a:gridCol>
                <a:gridCol w="1025677">
                  <a:extLst>
                    <a:ext uri="{9D8B030D-6E8A-4147-A177-3AD203B41FA5}">
                      <a16:colId xmlns:a16="http://schemas.microsoft.com/office/drawing/2014/main" val="2236373519"/>
                    </a:ext>
                  </a:extLst>
                </a:gridCol>
                <a:gridCol w="1083227">
                  <a:extLst>
                    <a:ext uri="{9D8B030D-6E8A-4147-A177-3AD203B41FA5}">
                      <a16:colId xmlns:a16="http://schemas.microsoft.com/office/drawing/2014/main" val="396552103"/>
                    </a:ext>
                  </a:extLst>
                </a:gridCol>
                <a:gridCol w="1621292">
                  <a:extLst>
                    <a:ext uri="{9D8B030D-6E8A-4147-A177-3AD203B41FA5}">
                      <a16:colId xmlns:a16="http://schemas.microsoft.com/office/drawing/2014/main" val="4125672177"/>
                    </a:ext>
                  </a:extLst>
                </a:gridCol>
              </a:tblGrid>
              <a:tr h="1649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</a:p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 по программе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626271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"Культура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294 765,25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292 686,40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99,29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5967921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1 314 981,14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1 277 840,25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994670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"Социальная защита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39 994,94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38 180,90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6548125"/>
                  </a:ext>
                </a:extLst>
              </a:tr>
              <a:tr h="4950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"Спорт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171 721,79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152 268,07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завышение плана</a:t>
                      </a:r>
                    </a:p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создание умной спортивной площадки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07910835"/>
                  </a:ext>
                </a:extLst>
              </a:tr>
              <a:tr h="6993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сельского хозяйства"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24 850,96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22 314,94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89,80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завышение плана </a:t>
                      </a:r>
                    </a:p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сибиреязвенных</a:t>
                      </a:r>
                    </a:p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скотомогильников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6300492"/>
                  </a:ext>
                </a:extLst>
              </a:tr>
              <a:tr h="2251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"Экология и окружающая среда"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327 349,39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324 477,45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54953661"/>
                  </a:ext>
                </a:extLst>
              </a:tr>
              <a:tr h="424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"Безопасность и обеспечение безопасности жизнедеятельности населения"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49 419,56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48 230,64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2768408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"Жилище"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40 149,10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40 086,58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6871847"/>
                  </a:ext>
                </a:extLst>
              </a:tr>
              <a:tr h="424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"Развитие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инженерной инфраструктуры и энергоэффективности"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127 583,97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127 346,32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48087"/>
                  </a:ext>
                </a:extLst>
              </a:tr>
              <a:tr h="2251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"Предпринимательство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2 936,76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2 924,65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4259517"/>
                  </a:ext>
                </a:extLst>
              </a:tr>
              <a:tr h="2135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"Управление имуществом и муниципальными финансами"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287 978,41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284 268,38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1850529"/>
                  </a:ext>
                </a:extLst>
              </a:tr>
              <a:tr h="59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институтов гражданского общества, повышение эффективности местного самоуправления и реализация молодежной политики»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36 517,18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36 110,45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98,89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7694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0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chemeClr val="bg1"/>
            </a:gs>
            <a:gs pos="90000">
              <a:srgbClr val="FFFFCC"/>
            </a:gs>
            <a:gs pos="45000">
              <a:srgbClr val="FFE7E7"/>
            </a:gs>
            <a:gs pos="19000">
              <a:srgbClr val="CCEC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10003536" cy="1763612"/>
          </a:xfrm>
          <a:prstGeom prst="rect">
            <a:avLst/>
          </a:prstGeom>
          <a:gradFill flip="none" rotWithShape="1">
            <a:gsLst>
              <a:gs pos="81022">
                <a:srgbClr val="FDFFE7"/>
              </a:gs>
              <a:gs pos="8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</p:spPr>
        <p:txBody>
          <a:bodyPr wrap="none" lIns="0" tIns="0" rIns="0" bIns="0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в разрезе </a:t>
            </a: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программ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Талдомского городского 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83040" y="798576"/>
            <a:ext cx="707136" cy="164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676820"/>
              </p:ext>
            </p:extLst>
          </p:nvPr>
        </p:nvGraphicFramePr>
        <p:xfrm>
          <a:off x="0" y="976512"/>
          <a:ext cx="10003535" cy="59793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2099">
                  <a:extLst>
                    <a:ext uri="{9D8B030D-6E8A-4147-A177-3AD203B41FA5}">
                      <a16:colId xmlns:a16="http://schemas.microsoft.com/office/drawing/2014/main" val="3069524382"/>
                    </a:ext>
                  </a:extLst>
                </a:gridCol>
                <a:gridCol w="1149330">
                  <a:extLst>
                    <a:ext uri="{9D8B030D-6E8A-4147-A177-3AD203B41FA5}">
                      <a16:colId xmlns:a16="http://schemas.microsoft.com/office/drawing/2014/main" val="3276177279"/>
                    </a:ext>
                  </a:extLst>
                </a:gridCol>
                <a:gridCol w="1078844">
                  <a:extLst>
                    <a:ext uri="{9D8B030D-6E8A-4147-A177-3AD203B41FA5}">
                      <a16:colId xmlns:a16="http://schemas.microsoft.com/office/drawing/2014/main" val="2236373519"/>
                    </a:ext>
                  </a:extLst>
                </a:gridCol>
                <a:gridCol w="1036822">
                  <a:extLst>
                    <a:ext uri="{9D8B030D-6E8A-4147-A177-3AD203B41FA5}">
                      <a16:colId xmlns:a16="http://schemas.microsoft.com/office/drawing/2014/main" val="396552103"/>
                    </a:ext>
                  </a:extLst>
                </a:gridCol>
                <a:gridCol w="1656440">
                  <a:extLst>
                    <a:ext uri="{9D8B030D-6E8A-4147-A177-3AD203B41FA5}">
                      <a16:colId xmlns:a16="http://schemas.microsoft.com/office/drawing/2014/main" val="4125672177"/>
                    </a:ext>
                  </a:extLst>
                </a:gridCol>
              </a:tblGrid>
              <a:tr h="16816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Достигнутые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значения</a:t>
                      </a: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выполнения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программе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Причины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невыполнения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(отклонения от плановых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назначений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(при значении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(или =) 95%)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626271"/>
                  </a:ext>
                </a:extLst>
              </a:tr>
              <a:tr h="4170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 функционирование дорожно-транспортного комплекса"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380 672,75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366 488,52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5967921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"Цифровое муниципальное образование"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48 222,28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46 652,25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7945192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"Архитектура и градостроительство"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16 238,92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16 230,35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2419895"/>
                  </a:ext>
                </a:extLst>
              </a:tr>
              <a:tr h="1147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"Формирование современной комфортной городской среды"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370 717,91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345 756,26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93,27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по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контрактам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ремонт дворовых территорий, ремонт подъездов в МКД, пешеходная зона оплачена по факту  в январе 2023г.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2830460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"Переселение граждан из аварийного жилищного фонда"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181 288,68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180 042,85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05299682"/>
                  </a:ext>
                </a:extLst>
              </a:tr>
              <a:tr h="532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7 184,20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6 231,52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коммунальных услуг, ГСМ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произведена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факту в январе 2023г.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93832971"/>
                  </a:ext>
                </a:extLst>
              </a:tr>
              <a:tr h="849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155,26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 по долгу по муниципальной гарантии на получение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кредита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ПАО СБЕРБАНК </a:t>
                      </a:r>
                    </a:p>
                    <a:p>
                      <a:pPr algn="ctr" fontAlgn="b"/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МУП «Талдомсервис»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1124711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непрограммным расходам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35 155,26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8 322,69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23,67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7512949"/>
                  </a:ext>
                </a:extLst>
              </a:tr>
              <a:tr h="221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муниципальным программам</a:t>
                      </a: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3 722 573,18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3 608 136,78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96,93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1952971"/>
                  </a:ext>
                </a:extLst>
              </a:tr>
              <a:tr h="215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3 757 728,45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616 459,47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96,24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10" marR="3210" marT="32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94478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CCFF33"/>
            </a:gs>
            <a:gs pos="42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2296" y="-91440"/>
            <a:ext cx="10067544" cy="776185"/>
          </a:xfrm>
          <a:prstGeom prst="rect">
            <a:avLst/>
          </a:prstGeom>
          <a:gradFill flip="none" rotWithShape="1">
            <a:gsLst>
              <a:gs pos="19000">
                <a:srgbClr val="CCECFF"/>
              </a:gs>
              <a:gs pos="73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43195"/>
              </p:ext>
            </p:extLst>
          </p:nvPr>
        </p:nvGraphicFramePr>
        <p:xfrm>
          <a:off x="-73153" y="594360"/>
          <a:ext cx="10058401" cy="67262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5614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1011626">
                  <a:extLst>
                    <a:ext uri="{9D8B030D-6E8A-4147-A177-3AD203B41FA5}">
                      <a16:colId xmlns:a16="http://schemas.microsoft.com/office/drawing/2014/main" val="581535653"/>
                    </a:ext>
                  </a:extLst>
                </a:gridCol>
                <a:gridCol w="852992">
                  <a:extLst>
                    <a:ext uri="{9D8B030D-6E8A-4147-A177-3AD203B41FA5}">
                      <a16:colId xmlns:a16="http://schemas.microsoft.com/office/drawing/2014/main" val="1942008397"/>
                    </a:ext>
                  </a:extLst>
                </a:gridCol>
                <a:gridCol w="900836">
                  <a:extLst>
                    <a:ext uri="{9D8B030D-6E8A-4147-A177-3AD203B41FA5}">
                      <a16:colId xmlns:a16="http://schemas.microsoft.com/office/drawing/2014/main" val="1272324068"/>
                    </a:ext>
                  </a:extLst>
                </a:gridCol>
                <a:gridCol w="754186">
                  <a:extLst>
                    <a:ext uri="{9D8B030D-6E8A-4147-A177-3AD203B41FA5}">
                      <a16:colId xmlns:a16="http://schemas.microsoft.com/office/drawing/2014/main" val="2687364730"/>
                    </a:ext>
                  </a:extLst>
                </a:gridCol>
                <a:gridCol w="1713147">
                  <a:extLst>
                    <a:ext uri="{9D8B030D-6E8A-4147-A177-3AD203B41FA5}">
                      <a16:colId xmlns:a16="http://schemas.microsoft.com/office/drawing/2014/main" val="747697826"/>
                    </a:ext>
                  </a:extLst>
                </a:gridCol>
              </a:tblGrid>
              <a:tr h="391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  <a:r>
                        <a:rPr lang="ru-RU" sz="9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2301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 "Здравоохранение"</a:t>
                      </a: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FFCC"/>
                        </a:gs>
                        <a:gs pos="63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1485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предприятий, прошедших диспансеризацию (за исключением предприятий, работающих за счет средств бюджета Московской области)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застрахованного населения трудоспособного возраста на территории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258022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населения, прикрепленного к медицинским организациям на территории городского округа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26304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02. "Культура</a:t>
                      </a:r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  <a:gs pos="99000">
                          <a:srgbClr val="FDFFE7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963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культурного наследия, находящиеся в собственности муниципальных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образований, по которым в текущем году разработана проектная документация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</a:t>
                      </a:r>
                    </a:p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запланировано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4074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на которые установлены информационные записи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запланировано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/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83005617"/>
                  </a:ext>
                </a:extLst>
              </a:tr>
              <a:tr h="56355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 в общем количестве объектов культурного наследия, находящихся в собственности муниципальных  образований, нуждающихся в указанных работах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 реализации в 2022 году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запланировано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1475649"/>
                  </a:ext>
                </a:extLst>
              </a:tr>
              <a:tr h="1762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в электронный вид музейных фондов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0044280"/>
                  </a:ext>
                </a:extLst>
              </a:tr>
              <a:tr h="145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 посещений музеев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164,44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посещение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194,83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посещений организаций культуры по отношению к уровню 2017 года(в части посещений библиотек)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171,65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49962363"/>
                  </a:ext>
                </a:extLst>
              </a:tr>
              <a:tr h="1704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роста числа пользователей муниципальных библиотек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5 631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30310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Поступление в фонды библиотек муниципальных образований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к реализации в 2022 году 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запланировано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2847962"/>
                  </a:ext>
                </a:extLst>
              </a:tr>
              <a:tr h="145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Число посещений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культурных мероприятий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637,198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849,679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2853530"/>
                  </a:ext>
                </a:extLst>
              </a:tr>
              <a:tr h="145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4615386"/>
                  </a:ext>
                </a:extLst>
              </a:tr>
              <a:tr h="4242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сельских учреждений культуры)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75516119"/>
                  </a:ext>
                </a:extLst>
              </a:tr>
              <a:tr h="4242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сельских учреждений культуры)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отношению к базовому году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186,87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2513379"/>
                  </a:ext>
                </a:extLst>
              </a:tr>
              <a:tr h="284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праздничных и культурно-массовых мероприятий,  в том числе  творческих фестивалей и конкурсов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455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5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76104" cy="732927"/>
          </a:xfrm>
          <a:prstGeom prst="rect">
            <a:avLst/>
          </a:prstGeom>
          <a:gradFill flip="none" rotWithShape="0">
            <a:gsLst>
              <a:gs pos="35000">
                <a:srgbClr val="CCECFF"/>
              </a:gs>
              <a:gs pos="77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306348"/>
              </p:ext>
            </p:extLst>
          </p:nvPr>
        </p:nvGraphicFramePr>
        <p:xfrm>
          <a:off x="9833" y="585217"/>
          <a:ext cx="9966271" cy="6272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0330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1003281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1044101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798504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970335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839720">
                  <a:extLst>
                    <a:ext uri="{9D8B030D-6E8A-4147-A177-3AD203B41FA5}">
                      <a16:colId xmlns:a16="http://schemas.microsoft.com/office/drawing/2014/main" val="3560033692"/>
                    </a:ext>
                  </a:extLst>
                </a:gridCol>
              </a:tblGrid>
              <a:tr h="774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45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организаций культуры, получивших современное оборудование (детские школы искусств по видам искусств)  (приобретение музыкальных инструментов)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01411485"/>
                  </a:ext>
                </a:extLst>
              </a:tr>
              <a:tr h="3435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работникам сельских учреждений культуры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343584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государственная поддержка лучшим сельским учреждениям культуры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746713"/>
                  </a:ext>
                </a:extLst>
              </a:tr>
              <a:tr h="431727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5 до 18 лет, охваченных дополнительным образованием сферы культуры 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9123180"/>
                  </a:ext>
                </a:extLst>
              </a:tr>
              <a:tr h="4452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5192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5898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4451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8790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5898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1743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числа посетителей парков культуры и отдыха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2910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пляжей, в отношении которых реализованы мероприятия по обустройству с использованием средств субсидии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5606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58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76104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509090"/>
              </p:ext>
            </p:extLst>
          </p:nvPr>
        </p:nvGraphicFramePr>
        <p:xfrm>
          <a:off x="1557" y="710585"/>
          <a:ext cx="9965403" cy="6223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4760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36285">
                  <a:extLst>
                    <a:ext uri="{9D8B030D-6E8A-4147-A177-3AD203B41FA5}">
                      <a16:colId xmlns:a16="http://schemas.microsoft.com/office/drawing/2014/main" val="4242834777"/>
                    </a:ext>
                  </a:extLst>
                </a:gridCol>
                <a:gridCol w="795983">
                  <a:extLst>
                    <a:ext uri="{9D8B030D-6E8A-4147-A177-3AD203B41FA5}">
                      <a16:colId xmlns:a16="http://schemas.microsoft.com/office/drawing/2014/main" val="4020563828"/>
                    </a:ext>
                  </a:extLst>
                </a:gridCol>
                <a:gridCol w="806058">
                  <a:extLst>
                    <a:ext uri="{9D8B030D-6E8A-4147-A177-3AD203B41FA5}">
                      <a16:colId xmlns:a16="http://schemas.microsoft.com/office/drawing/2014/main" val="2694682333"/>
                    </a:ext>
                  </a:extLst>
                </a:gridCol>
                <a:gridCol w="856437">
                  <a:extLst>
                    <a:ext uri="{9D8B030D-6E8A-4147-A177-3AD203B41FA5}">
                      <a16:colId xmlns:a16="http://schemas.microsoft.com/office/drawing/2014/main" val="2138178068"/>
                    </a:ext>
                  </a:extLst>
                </a:gridCol>
                <a:gridCol w="2045880">
                  <a:extLst>
                    <a:ext uri="{9D8B030D-6E8A-4147-A177-3AD203B41FA5}">
                      <a16:colId xmlns:a16="http://schemas.microsoft.com/office/drawing/2014/main" val="974811206"/>
                    </a:ext>
                  </a:extLst>
                </a:gridCol>
              </a:tblGrid>
              <a:tr h="615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6121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 "Образование</a:t>
                      </a:r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411485"/>
                  </a:ext>
                </a:extLst>
              </a:tr>
              <a:tr h="4201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желающие охвачены дошкольным образованием. Нет заявок на запись в ДОУ от родителей на детей-инвалидов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8704277"/>
                  </a:ext>
                </a:extLst>
              </a:tr>
              <a:tr h="20647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до 3-х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9575180"/>
                  </a:ext>
                </a:extLst>
              </a:tr>
              <a:tr h="1868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трех до семи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244382"/>
                  </a:ext>
                </a:extLst>
              </a:tr>
              <a:tr h="2203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объектов, в которых в полном объеме выполнены мероприятия по капитальному ремонту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20943459"/>
                  </a:ext>
                </a:extLst>
              </a:tr>
              <a:tr h="166862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общеобразовательных организаций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7758629"/>
                  </a:ext>
                </a:extLst>
              </a:tr>
              <a:tr h="3206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89639344"/>
                  </a:ext>
                </a:extLst>
              </a:tr>
              <a:tr h="2203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образования для детей с ограниченными возможностями здоровья. Обновление материально-технической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86718392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51010975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общеобразовательных организациях, расположенных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сельской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5789071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выпускников текущего года, набравших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баллов и более по 3 предметам, к общему количеству выпускников текущего года, сдававших ЕГЭ по 3 и более предметам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95,24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году в ЕГЭ участвовали 111 выпускников, из них только 74 выбрали для сдачи 3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предмета ЕГЭ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14283204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45502631"/>
                  </a:ext>
                </a:extLst>
              </a:tr>
              <a:tr h="7058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обучающихся, получающих начальное общее образование </a:t>
                      </a:r>
                      <a:b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570223"/>
                  </a:ext>
                </a:extLst>
              </a:tr>
              <a:tr h="4406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110,13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35211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274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79" y="-64008"/>
            <a:ext cx="9893121" cy="79810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615568"/>
              </p:ext>
            </p:extLst>
          </p:nvPr>
        </p:nvGraphicFramePr>
        <p:xfrm>
          <a:off x="9833" y="708339"/>
          <a:ext cx="9896167" cy="6154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4137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919835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1103971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1039101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627239">
                  <a:extLst>
                    <a:ext uri="{9D8B030D-6E8A-4147-A177-3AD203B41FA5}">
                      <a16:colId xmlns:a16="http://schemas.microsoft.com/office/drawing/2014/main" val="3560033692"/>
                    </a:ext>
                  </a:extLst>
                </a:gridCol>
              </a:tblGrid>
              <a:tr h="550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 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5867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04274801"/>
                  </a:ext>
                </a:extLst>
              </a:tr>
              <a:tr h="2984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возрасте от 5 до 18 лет, охваченных дополнительным образованием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6240880"/>
                  </a:ext>
                </a:extLst>
              </a:tr>
              <a:tr h="4425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в общей численности детей-инвалидов такого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0503620"/>
                  </a:ext>
                </a:extLst>
              </a:tr>
              <a:tr h="3583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материально-технической базой для внедрения цифровой образовательной среды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7937936"/>
                  </a:ext>
                </a:extLst>
              </a:tr>
              <a:tr h="4478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101,09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73098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8855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детей, охваченных деятельностью детских технопарков "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 (мобильных технопарков "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Кванториум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846,15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4478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 в возрасте от 5 до 18 лет, имеющих право на получение дополнительного образования в рамках системы персонифицированного финансирования в общей численности детей в возрасте от 5 до 18 лет.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984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привлекаемых к участию в творческих мероприятиях сферы культуры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4425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образовательных организаций в сфере культуры (детские школы по видам искусств), оснащённых музыкальными инструментами, оборудованием, материалами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предусмотрено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29840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941,82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3617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образовательных организаций, показывающих высокие результаты деятельности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80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94392" cy="65643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750256"/>
              </p:ext>
            </p:extLst>
          </p:nvPr>
        </p:nvGraphicFramePr>
        <p:xfrm>
          <a:off x="0" y="576072"/>
          <a:ext cx="10003536" cy="6629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989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14334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844786">
                  <a:extLst>
                    <a:ext uri="{9D8B030D-6E8A-4147-A177-3AD203B41FA5}">
                      <a16:colId xmlns:a16="http://schemas.microsoft.com/office/drawing/2014/main" val="1560444730"/>
                    </a:ext>
                  </a:extLst>
                </a:gridCol>
                <a:gridCol w="907918">
                  <a:extLst>
                    <a:ext uri="{9D8B030D-6E8A-4147-A177-3AD203B41FA5}">
                      <a16:colId xmlns:a16="http://schemas.microsoft.com/office/drawing/2014/main" val="1994956613"/>
                    </a:ext>
                  </a:extLst>
                </a:gridCol>
                <a:gridCol w="839671">
                  <a:extLst>
                    <a:ext uri="{9D8B030D-6E8A-4147-A177-3AD203B41FA5}">
                      <a16:colId xmlns:a16="http://schemas.microsoft.com/office/drawing/2014/main" val="3096885058"/>
                    </a:ext>
                  </a:extLst>
                </a:gridCol>
                <a:gridCol w="2286932">
                  <a:extLst>
                    <a:ext uri="{9D8B030D-6E8A-4147-A177-3AD203B41FA5}">
                      <a16:colId xmlns:a16="http://schemas.microsoft.com/office/drawing/2014/main" val="265188156"/>
                    </a:ext>
                  </a:extLst>
                </a:gridCol>
              </a:tblGrid>
              <a:tr h="605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7601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 "Социальная защита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74801"/>
                  </a:ext>
                </a:extLst>
              </a:tr>
              <a:tr h="2513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Активное долголетие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108,86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3164926"/>
                  </a:ext>
                </a:extLst>
              </a:tr>
              <a:tr h="31200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бедности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7969883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387526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1,5 до 7 лет, охваченных дошкольным образованием, в общей численности детей-инвалидов данного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желающие охвачены дошкольным образованием. Нет заявок на запись в ДОУ от родителей на детей-инвалидов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69307877"/>
                  </a:ext>
                </a:extLst>
              </a:tr>
              <a:tr h="42174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 в возрасте от 5 до 18 лет, получающих дополнительное образование, от общей численности детей-инвалидов данного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837319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детей-инвалидов, которым созданы условия для получения качественного начального общего, основного общего, среднего общего образования, от общей численности детей-инвалидов школьного возраста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07200882"/>
                  </a:ext>
                </a:extLst>
              </a:tr>
              <a:tr h="5591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79563278"/>
                  </a:ext>
                </a:extLst>
              </a:tr>
              <a:tr h="3380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54869179"/>
                  </a:ext>
                </a:extLst>
              </a:tr>
              <a:tr h="5591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промилле    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(0,1 процента)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5507983"/>
                  </a:ext>
                </a:extLst>
              </a:tr>
              <a:tr h="2894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НКО,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СО НКО за поддержкой не обращались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3414296"/>
                  </a:ext>
                </a:extLst>
              </a:tr>
              <a:tr h="2894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НКО в сфере социальной защиты населения,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 оказана поддержка органами местного самоуправления,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СО НКО за поддержкой не обращались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6240880"/>
                  </a:ext>
                </a:extLst>
              </a:tr>
              <a:tr h="42927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расходов, направляемых на предоставление субсидий СО НКО, в общем объеме расходов бюджета муниципального образования Московской области на социальную сферу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0503620"/>
                  </a:ext>
                </a:extLst>
              </a:tr>
              <a:tr h="6634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расходов, направляемых на предоставление субсидий СО НКО в сфере социальной защиты населения, в общем объеме расходов бюджета муниципального образования Московской области в сфере социальной защиты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7937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82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76104" cy="849337"/>
          </a:xfrm>
          <a:prstGeom prst="rect">
            <a:avLst/>
          </a:prstGeom>
          <a:gradFill flip="none" rotWithShape="0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73708"/>
              </p:ext>
            </p:extLst>
          </p:nvPr>
        </p:nvGraphicFramePr>
        <p:xfrm>
          <a:off x="0" y="729762"/>
          <a:ext cx="9985247" cy="6128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731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09180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966560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895752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947678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728758">
                  <a:extLst>
                    <a:ext uri="{9D8B030D-6E8A-4147-A177-3AD203B41FA5}">
                      <a16:colId xmlns:a16="http://schemas.microsoft.com/office/drawing/2014/main" val="3560033692"/>
                    </a:ext>
                  </a:extLst>
                </a:gridCol>
              </a:tblGrid>
              <a:tr h="1007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13206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органами местного самоуправления просветительских мероприятий по вопросам деятельности СО НКО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9522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которым оказана  консультационная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на территории городского округа 2 СО НКО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5580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 НКО,  которым оказана  финансовая поддержка органами местного самоуправления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7050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СО НКО не обращались за дополнительной площадью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8265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 в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сфере культуры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нуждаются в выделении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7578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20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94391" cy="7761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96052"/>
              </p:ext>
            </p:extLst>
          </p:nvPr>
        </p:nvGraphicFramePr>
        <p:xfrm>
          <a:off x="0" y="682584"/>
          <a:ext cx="9985248" cy="6232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69174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80653">
                  <a:extLst>
                    <a:ext uri="{9D8B030D-6E8A-4147-A177-3AD203B41FA5}">
                      <a16:colId xmlns:a16="http://schemas.microsoft.com/office/drawing/2014/main" val="69621615"/>
                    </a:ext>
                  </a:extLst>
                </a:gridCol>
                <a:gridCol w="880309">
                  <a:extLst>
                    <a:ext uri="{9D8B030D-6E8A-4147-A177-3AD203B41FA5}">
                      <a16:colId xmlns:a16="http://schemas.microsoft.com/office/drawing/2014/main" val="415720220"/>
                    </a:ext>
                  </a:extLst>
                </a:gridCol>
                <a:gridCol w="816783">
                  <a:extLst>
                    <a:ext uri="{9D8B030D-6E8A-4147-A177-3AD203B41FA5}">
                      <a16:colId xmlns:a16="http://schemas.microsoft.com/office/drawing/2014/main" val="2646614181"/>
                    </a:ext>
                  </a:extLst>
                </a:gridCol>
                <a:gridCol w="872113">
                  <a:extLst>
                    <a:ext uri="{9D8B030D-6E8A-4147-A177-3AD203B41FA5}">
                      <a16:colId xmlns:a16="http://schemas.microsoft.com/office/drawing/2014/main" val="2485048255"/>
                    </a:ext>
                  </a:extLst>
                </a:gridCol>
                <a:gridCol w="1866216">
                  <a:extLst>
                    <a:ext uri="{9D8B030D-6E8A-4147-A177-3AD203B41FA5}">
                      <a16:colId xmlns:a16="http://schemas.microsoft.com/office/drawing/2014/main" val="443623616"/>
                    </a:ext>
                  </a:extLst>
                </a:gridCol>
              </a:tblGrid>
              <a:tr h="6353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3606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 "Спорт"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6674553"/>
                  </a:ext>
                </a:extLst>
              </a:tr>
              <a:tr h="3551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Доступные спортивные площадки. Доля спортивных площадок, управляемых в соответствии со стандартом их использования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 </a:t>
                      </a: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629715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2765322"/>
                  </a:ext>
                </a:extLst>
              </a:tr>
              <a:tr h="2931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Талдомского городского округа, занимающихся в спортивных организациях, в общей численности детей и молодежи в возрасте 6-15 лет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 </a:t>
                      </a: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запланированы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55150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в 2022 году</a:t>
                      </a: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запланированы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7180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3378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  <a:tr h="434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«умных»  спортивных площадок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5313637"/>
                  </a:ext>
                </a:extLst>
              </a:tr>
              <a:tr h="44087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5168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5724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106,72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9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85248" cy="776185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программ за 2022 год</a:t>
            </a:r>
            <a:endParaRPr lang="ru" sz="17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661151"/>
              </p:ext>
            </p:extLst>
          </p:nvPr>
        </p:nvGraphicFramePr>
        <p:xfrm>
          <a:off x="9833" y="721219"/>
          <a:ext cx="9966271" cy="6577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1122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37310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791927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682695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830490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382727">
                  <a:extLst>
                    <a:ext uri="{9D8B030D-6E8A-4147-A177-3AD203B41FA5}">
                      <a16:colId xmlns:a16="http://schemas.microsoft.com/office/drawing/2014/main" val="4098297769"/>
                    </a:ext>
                  </a:extLst>
                </a:gridCol>
              </a:tblGrid>
              <a:tr h="648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5009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 "Развитие сельского хозяйства</a:t>
                      </a:r>
                      <a:r>
                        <a:rPr lang="ru-RU" sz="1400" b="1" i="1" u="none" strike="noStrike" dirty="0" smtClean="0">
                          <a:solidFill>
                            <a:schemeClr val="tx1"/>
                          </a:solidFill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38527"/>
                  </a:ext>
                </a:extLst>
              </a:tr>
              <a:tr h="16125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Ввод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мощностей животноводческих комплексов молочного направления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скотомест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невыполнение показателя обусловлено тяжелым финансовым положением сельскохозяйственного предприятия, за счет кого планировалось реализация показателя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5516334"/>
                  </a:ext>
                </a:extLst>
              </a:tr>
              <a:tr h="4435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миллион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600,48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36674553"/>
                  </a:ext>
                </a:extLst>
              </a:tr>
              <a:tr h="3213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100,45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629715"/>
                  </a:ext>
                </a:extLst>
              </a:tr>
              <a:tr h="2723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молока в хозяйствах всех категорий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12765322"/>
                  </a:ext>
                </a:extLst>
              </a:tr>
              <a:tr h="2990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107,62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4855150"/>
                  </a:ext>
                </a:extLst>
              </a:tr>
              <a:tr h="11660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3 338,79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информации Комитета по управлению имуществом проведение работ по постановке на кадастровый учет затруднено, так как  имеются ограничения по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оборотоспособности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(наложение на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гос.лесфонд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,,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водоохранными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зонами,  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неудобья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89791722"/>
                  </a:ext>
                </a:extLst>
              </a:tr>
              <a:tr h="2429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гектар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1 460,77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22636568"/>
                  </a:ext>
                </a:extLst>
              </a:tr>
              <a:tr h="2990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сельских населенных пунктов, обслуживаемых по доставке продовольственных и непродовольственных товаров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2814781"/>
                  </a:ext>
                </a:extLst>
              </a:tr>
              <a:tr h="203300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ввода (приобретения) жилья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(жилье для специалистов 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села)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плане 2022 года не предусмотрено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46994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7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92" y="-118872"/>
            <a:ext cx="10110216" cy="69768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246341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-82296"/>
            <a:ext cx="10012680" cy="81098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6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6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355899"/>
              </p:ext>
            </p:extLst>
          </p:nvPr>
        </p:nvGraphicFramePr>
        <p:xfrm>
          <a:off x="1" y="740663"/>
          <a:ext cx="9994389" cy="6949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1253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41547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36260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72583">
                  <a:extLst>
                    <a:ext uri="{9D8B030D-6E8A-4147-A177-3AD203B41FA5}">
                      <a16:colId xmlns:a16="http://schemas.microsoft.com/office/drawing/2014/main" val="1684500840"/>
                    </a:ext>
                  </a:extLst>
                </a:gridCol>
                <a:gridCol w="1085200">
                  <a:extLst>
                    <a:ext uri="{9D8B030D-6E8A-4147-A177-3AD203B41FA5}">
                      <a16:colId xmlns:a16="http://schemas.microsoft.com/office/drawing/2014/main" val="2477972078"/>
                    </a:ext>
                  </a:extLst>
                </a:gridCol>
                <a:gridCol w="2047546">
                  <a:extLst>
                    <a:ext uri="{9D8B030D-6E8A-4147-A177-3AD203B41FA5}">
                      <a16:colId xmlns:a16="http://schemas.microsoft.com/office/drawing/2014/main" val="19226608"/>
                    </a:ext>
                  </a:extLst>
                </a:gridCol>
              </a:tblGrid>
              <a:tr h="10105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598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129,33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1525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обустройство скотомогильников возможно только после разработки ПД по освоению лесов и согласования ее с Комитетом лесного хозяйства, все работы осуществляются за счет полученных субвенций в бюджет округа, а также учитывается их доведение и сроки на проведение конкурса и процедур. Достижение данного показателя переносится на 2023 год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экспорта продукции АПК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долларов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невыполнение обусловлено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изменением экономической ситуации из-за внешнего </a:t>
                      </a:r>
                      <a:r>
                        <a:rPr lang="ru-RU" sz="9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санкционного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давления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38109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 "Экология и окружающая среда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0">
                          <a:srgbClr val="FDFFE7"/>
                        </a:gs>
                        <a:gs pos="91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экологических мероприятий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11443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мероприятий по охране окружающей среды в границах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98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76104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870567"/>
              </p:ext>
            </p:extLst>
          </p:nvPr>
        </p:nvGraphicFramePr>
        <p:xfrm>
          <a:off x="-29496" y="773904"/>
          <a:ext cx="10005600" cy="6084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910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32043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786269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677818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844769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415596">
                  <a:extLst>
                    <a:ext uri="{9D8B030D-6E8A-4147-A177-3AD203B41FA5}">
                      <a16:colId xmlns:a16="http://schemas.microsoft.com/office/drawing/2014/main" val="3497693699"/>
                    </a:ext>
                  </a:extLst>
                </a:gridCol>
              </a:tblGrid>
              <a:tr h="751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0060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 "Безопасность и обеспечение безопасности жизнедеятельности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125778"/>
                  </a:ext>
                </a:extLst>
              </a:tr>
              <a:tr h="2013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кладбищ, соответствующих Региональному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99,05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3867120"/>
                  </a:ext>
                </a:extLst>
              </a:tr>
              <a:tr h="28889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восстановленных (ремонт, реставрация, благоустройство) воинских захоронений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073847"/>
                  </a:ext>
                </a:extLst>
              </a:tr>
              <a:tr h="36505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общего количества преступлений, совершенных на территории муниципального образования,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единица/процент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0762340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единица/процент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118,94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3536207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7518308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Инвентаризация мест захоронений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4090192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7703916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доли несовершеннолетних в общем числе лиц, совершивших преступления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6845216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3015117"/>
                  </a:ext>
                </a:extLst>
              </a:tr>
              <a:tr h="4089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уровня криминогенности наркомании на 100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18598174"/>
                  </a:ext>
                </a:extLst>
              </a:tr>
              <a:tr h="46716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от числа граждан принимающих участие в деятельности народных дружин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1369356"/>
                  </a:ext>
                </a:extLst>
              </a:tr>
              <a:tr h="4976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36573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00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00584"/>
            <a:ext cx="9985248" cy="84755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295589"/>
              </p:ext>
            </p:extLst>
          </p:nvPr>
        </p:nvGraphicFramePr>
        <p:xfrm>
          <a:off x="0" y="755374"/>
          <a:ext cx="10003536" cy="610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1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17324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73393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34065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766916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196723">
                  <a:extLst>
                    <a:ext uri="{9D8B030D-6E8A-4147-A177-3AD203B41FA5}">
                      <a16:colId xmlns:a16="http://schemas.microsoft.com/office/drawing/2014/main" val="213218922"/>
                    </a:ext>
                  </a:extLst>
                </a:gridCol>
              </a:tblGrid>
              <a:tr h="819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979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уровня безопасности людей на водных объектах, расположенных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6739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Среднее время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совместного реагирования нескольких экстренных оперативных служб на обращения населения по единому номеру «112» на территории муниципального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81953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готовности муниципального образования Московской области к действиям по предназначению при возникновении чрезвычайных ситуациях (происшествиях) природного и техногенного характера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9512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7083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Повышение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пожарной защищенности муниципального образования Московской области, по отношению к базовому периоду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6808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процента запасов материально-технических, продовольственных, медицинских и иных средств в целях гражданской обороны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9512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степени готовности к использованию по предназначению защитных сооружений и иных объектов 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297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91440"/>
            <a:ext cx="9985247" cy="86868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894155"/>
              </p:ext>
            </p:extLst>
          </p:nvPr>
        </p:nvGraphicFramePr>
        <p:xfrm>
          <a:off x="2" y="722374"/>
          <a:ext cx="9985246" cy="6135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4963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65914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822648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863419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1078563">
                  <a:extLst>
                    <a:ext uri="{9D8B030D-6E8A-4147-A177-3AD203B41FA5}">
                      <a16:colId xmlns:a16="http://schemas.microsoft.com/office/drawing/2014/main" val="3874865758"/>
                    </a:ext>
                  </a:extLst>
                </a:gridCol>
                <a:gridCol w="2105067">
                  <a:extLst>
                    <a:ext uri="{9D8B030D-6E8A-4147-A177-3AD203B41FA5}">
                      <a16:colId xmlns:a16="http://schemas.microsoft.com/office/drawing/2014/main" val="1598933162"/>
                    </a:ext>
                  </a:extLst>
                </a:gridCol>
              </a:tblGrid>
              <a:tr h="702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9764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 "Жилище</a:t>
                      </a:r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i="1" u="none" strike="noStrike" dirty="0">
                        <a:effectLst>
                          <a:glow rad="127000">
                            <a:schemeClr val="bg1"/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1000">
                          <a:srgbClr val="FFFFCC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29038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семей, улучшивших жилищные условия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5104"/>
                  </a:ext>
                </a:extLst>
              </a:tr>
              <a:tr h="9776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– ИЖС)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63,11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невыполнение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 в связи </a:t>
                      </a:r>
                    </a:p>
                    <a:p>
                      <a:pPr algn="ctr" fontAlgn="ctr"/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дачной амнистией до 01.03.2026г.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51599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6204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 свидетельство о праве на получение социальной выплаты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116548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7321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8338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свидетельств о праве на получение жилищной субсидии на приобретение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жилого помещения или строительство индивидуального жилого дома, выданных многодетным семьям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4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003536" cy="92315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700683"/>
              </p:ext>
            </p:extLst>
          </p:nvPr>
        </p:nvGraphicFramePr>
        <p:xfrm>
          <a:off x="0" y="842735"/>
          <a:ext cx="9994392" cy="6047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4238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939284">
                  <a:extLst>
                    <a:ext uri="{9D8B030D-6E8A-4147-A177-3AD203B41FA5}">
                      <a16:colId xmlns:a16="http://schemas.microsoft.com/office/drawing/2014/main" val="1479825682"/>
                    </a:ext>
                  </a:extLst>
                </a:gridCol>
                <a:gridCol w="904192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846616">
                  <a:extLst>
                    <a:ext uri="{9D8B030D-6E8A-4147-A177-3AD203B41FA5}">
                      <a16:colId xmlns:a16="http://schemas.microsoft.com/office/drawing/2014/main" val="3689609956"/>
                    </a:ext>
                  </a:extLst>
                </a:gridCol>
                <a:gridCol w="1043504">
                  <a:extLst>
                    <a:ext uri="{9D8B030D-6E8A-4147-A177-3AD203B41FA5}">
                      <a16:colId xmlns:a16="http://schemas.microsoft.com/office/drawing/2014/main" val="8334386"/>
                    </a:ext>
                  </a:extLst>
                </a:gridCol>
                <a:gridCol w="2266558">
                  <a:extLst>
                    <a:ext uri="{9D8B030D-6E8A-4147-A177-3AD203B41FA5}">
                      <a16:colId xmlns:a16="http://schemas.microsoft.com/office/drawing/2014/main" val="1654590127"/>
                    </a:ext>
                  </a:extLst>
                </a:gridCol>
              </a:tblGrid>
              <a:tr h="747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2753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"Развитие инженерной инфраструктуры и энергоэффективности"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4946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населения, обеспеченного доброкачественной питьевой водой из централизованных источников водоснабжения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реконструкции ВЗУ перенесены на 2023-2024 годы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5104"/>
                  </a:ext>
                </a:extLst>
              </a:tr>
              <a:tr h="3722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доли сточных вод, очищенных до нормативных значений, в общем объеме сточных вод, пропущенных через очистные сооружения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40246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и восстановленных объектов коммунальной инфраструктуры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7453587"/>
                  </a:ext>
                </a:extLst>
              </a:tr>
              <a:tr h="6063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5507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Бережливый учет - оснащенность многоквартирных домов общедомовыми приборами учета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78,93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5835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6251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77,34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44366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 с присвоенными классами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газифицированных сельских населенных пунктов численностью свыше 100 человек в общем количестве сельских населенных пунктов Талдомского городского округа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76542347"/>
                  </a:ext>
                </a:extLst>
              </a:tr>
              <a:tr h="4308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Обеспечение населенных пунктов Талдомского городского округа Московской области источниками газификации-газопроводами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высокого и низкого давления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37666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694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39528" cy="862498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51000">
                <a:srgbClr val="FDFFE7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целевых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014374"/>
              </p:ext>
            </p:extLst>
          </p:nvPr>
        </p:nvGraphicFramePr>
        <p:xfrm>
          <a:off x="0" y="783598"/>
          <a:ext cx="9905999" cy="6254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113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59836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80331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1023946">
                  <a:extLst>
                    <a:ext uri="{9D8B030D-6E8A-4147-A177-3AD203B41FA5}">
                      <a16:colId xmlns:a16="http://schemas.microsoft.com/office/drawing/2014/main" val="378215523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3393740699"/>
                    </a:ext>
                  </a:extLst>
                </a:gridCol>
                <a:gridCol w="1971367">
                  <a:extLst>
                    <a:ext uri="{9D8B030D-6E8A-4147-A177-3AD203B41FA5}">
                      <a16:colId xmlns:a16="http://schemas.microsoft.com/office/drawing/2014/main" val="3775723377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94338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"Предпринимательство</a:t>
                      </a:r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Arial" panose="020B0604020202020204" pitchFamily="34" charset="0"/>
                        </a:rPr>
                        <a:t>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95469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114,96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66244881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инвестиций, привлеченных в основной капитал (без учета бюджетных инвестиций), на душу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123,53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6483961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116,67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92302018"/>
                  </a:ext>
                </a:extLst>
              </a:tr>
              <a:tr h="2824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Увеличение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среднемесячной заработной платы работников организаций, не относящихся к субъектам малого предпринимательства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0923297"/>
                  </a:ext>
                </a:extLst>
              </a:tr>
              <a:tr h="6918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закупок среди субъектов малого и среднего предпринимательства, социально ориентированных некоммерческих организаций, осуществляемых в соответствии с Федеральным законом от 05.04.2013 № 44-ФЗ «О контрактной системе в сфере закупок товаров, работ, услуг для обеспечения государственных и муниципальных нужд»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3511161"/>
                  </a:ext>
                </a:extLst>
              </a:tr>
              <a:tr h="1617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несостоявшихся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закупок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конкурентных закупок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3321127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обоснованных, частично обоснованных жалоб в Федеральную антимонопольную службу (ФАС России) (от общего количества опубликованных торгов)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5825206"/>
                  </a:ext>
                </a:extLst>
              </a:tr>
              <a:tr h="55536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общей экономии денежных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 по результата определения поставщиков (подрядчиков, исполнителей)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процент экономии связан с проведением закупок большой стоимостью (1 уровня)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6955836"/>
                  </a:ext>
                </a:extLst>
              </a:tr>
              <a:tr h="4188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Доля общей экономии денежных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 по результатам осуществления конкурентных закупок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54,29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процент экономии связан с проведением закупок большой стоимостью (1 уровня)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8924013"/>
                  </a:ext>
                </a:extLst>
              </a:tr>
              <a:tr h="3078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стоимости контрактов, заключенных с единственным поставщиком по несостоявшимся закупкам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27,83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67,88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5089634"/>
                  </a:ext>
                </a:extLst>
              </a:tr>
              <a:tr h="47127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реализованных требований Стандарта развития конкуренции в муниципальном образовании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1779927"/>
                  </a:ext>
                </a:extLst>
              </a:tr>
              <a:tr h="6847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количество участников на состоявшихся торгах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проводится работа по привлечению большего количества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участников торгов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3505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064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45720"/>
            <a:ext cx="9905999" cy="844210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610666"/>
              </p:ext>
            </p:extLst>
          </p:nvPr>
        </p:nvGraphicFramePr>
        <p:xfrm>
          <a:off x="9525" y="790573"/>
          <a:ext cx="9920859" cy="6202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2848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41827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875165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21745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901261">
                  <a:extLst>
                    <a:ext uri="{9D8B030D-6E8A-4147-A177-3AD203B41FA5}">
                      <a16:colId xmlns:a16="http://schemas.microsoft.com/office/drawing/2014/main" val="2779223635"/>
                    </a:ext>
                  </a:extLst>
                </a:gridCol>
                <a:gridCol w="2268013">
                  <a:extLst>
                    <a:ext uri="{9D8B030D-6E8A-4147-A177-3AD203B41FA5}">
                      <a16:colId xmlns:a16="http://schemas.microsoft.com/office/drawing/2014/main" val="213218922"/>
                    </a:ext>
                  </a:extLst>
                </a:gridCol>
              </a:tblGrid>
              <a:tr h="5565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223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50138624"/>
                  </a:ext>
                </a:extLst>
              </a:tr>
              <a:tr h="2814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вновь созданных субъектов малого и среднего бизнеса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7020"/>
                  </a:ext>
                </a:extLst>
              </a:tr>
              <a:tr h="37946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9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граждан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зафиксировавших свой статус, с учетом введения налогового режима для 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самозанятых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нарастающим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289,07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286216"/>
                  </a:ext>
                </a:extLst>
              </a:tr>
              <a:tr h="4240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Малый бизнес большого региона. Прирост количества субъектов малого и среднего предпринимательства на 10 тыс.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885790"/>
                  </a:ext>
                </a:extLst>
              </a:tr>
              <a:tr h="36309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субъектов малого и среднего предпринимательства в расчете на </a:t>
                      </a: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 населения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228,06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229,76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097687"/>
                  </a:ext>
                </a:extLst>
              </a:tr>
              <a:tr h="3134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Стандарт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потребительского рынка и услуг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124,97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124324"/>
                  </a:ext>
                </a:extLst>
              </a:tr>
              <a:tr h="4251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по вопросу защиты прав потребителей от общего количества поступивших обращений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4165104"/>
                  </a:ext>
                </a:extLst>
              </a:tr>
              <a:tr h="6183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ОДС (объектов дорожного сервиса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соответствующих требованиям, нормам и стандартам действующего законодательства, от общего количества ОДС (объектов дорожного сервиса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479,49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7542526"/>
                  </a:ext>
                </a:extLst>
              </a:tr>
              <a:tr h="4893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Обеспеченность населения площадью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 на 1000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1 738,8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1 747,42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50568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площадей торговых объектов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47490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посадочных мест на объектах общественного питания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028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81351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рабочих мест на объектах бытового обслуживания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965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91440"/>
            <a:ext cx="9985248" cy="803617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502419"/>
              </p:ext>
            </p:extLst>
          </p:nvPr>
        </p:nvGraphicFramePr>
        <p:xfrm>
          <a:off x="3" y="669072"/>
          <a:ext cx="9976101" cy="64119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9342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726679">
                  <a:extLst>
                    <a:ext uri="{9D8B030D-6E8A-4147-A177-3AD203B41FA5}">
                      <a16:colId xmlns:a16="http://schemas.microsoft.com/office/drawing/2014/main" val="2430620103"/>
                    </a:ext>
                  </a:extLst>
                </a:gridCol>
                <a:gridCol w="747442">
                  <a:extLst>
                    <a:ext uri="{9D8B030D-6E8A-4147-A177-3AD203B41FA5}">
                      <a16:colId xmlns:a16="http://schemas.microsoft.com/office/drawing/2014/main" val="2746338583"/>
                    </a:ext>
                  </a:extLst>
                </a:gridCol>
                <a:gridCol w="709725">
                  <a:extLst>
                    <a:ext uri="{9D8B030D-6E8A-4147-A177-3AD203B41FA5}">
                      <a16:colId xmlns:a16="http://schemas.microsoft.com/office/drawing/2014/main" val="3475998017"/>
                    </a:ext>
                  </a:extLst>
                </a:gridCol>
                <a:gridCol w="846339">
                  <a:extLst>
                    <a:ext uri="{9D8B030D-6E8A-4147-A177-3AD203B41FA5}">
                      <a16:colId xmlns:a16="http://schemas.microsoft.com/office/drawing/2014/main" val="1615142448"/>
                    </a:ext>
                  </a:extLst>
                </a:gridCol>
                <a:gridCol w="2346574">
                  <a:extLst>
                    <a:ext uri="{9D8B030D-6E8A-4147-A177-3AD203B41FA5}">
                      <a16:colId xmlns:a16="http://schemas.microsoft.com/office/drawing/2014/main" val="3499484728"/>
                    </a:ext>
                  </a:extLst>
                </a:gridCol>
              </a:tblGrid>
              <a:tr h="5411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8885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"Управление имуществом и муниципальными финансами"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138624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43003282"/>
                  </a:ext>
                </a:extLst>
              </a:tr>
              <a:tr h="5399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в законодательстве по ранее сформированным лотам и внесение изменений в них (правка ранее подготовленных лотов)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980701"/>
                  </a:ext>
                </a:extLst>
              </a:tr>
              <a:tr h="2754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незаконных решений по земле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отправленные объекты не согласовываются Министерством имущественных отношений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44376015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7020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доходов в бюджет муниципального образования от распоряжения муниципальным имуществом и землей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53286216"/>
                  </a:ext>
                </a:extLst>
              </a:tr>
              <a:tr h="4105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земельных участков многодетным семьям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отказываются от предложенных вариантов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2885790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 земельного налога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9097687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Проверка использования земель</a:t>
                      </a:r>
                    </a:p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80128635"/>
                  </a:ext>
                </a:extLst>
              </a:tr>
              <a:tr h="705522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достижения более высоких значений показателя ведутся досудебные работы с должниками, судебные работы, судебные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листы направляются в службу судебных приставов для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взыскания задолженности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45777619"/>
                  </a:ext>
                </a:extLst>
              </a:tr>
              <a:tr h="276829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Эффективность работы по взысканию задолженности по арендной плате за муниципальное</a:t>
                      </a:r>
                      <a:r>
                        <a:rPr lang="ru-RU" sz="9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имущество и землю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56308361"/>
                  </a:ext>
                </a:extLst>
              </a:tr>
              <a:tr h="410598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служащих, прошедших обучение по программам профессиональной переподготовки и повышения квалификации в соответствии с муниципальным заказом, от общего числа муниципальных служащих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0986532"/>
                  </a:ext>
                </a:extLst>
              </a:tr>
              <a:tr h="35679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просроченной кредиторской задолженности в расходах бюджета Талдомского городского округа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просроченной задолженности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4887591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Ежегодный прирост налоговых и неналоговых доходов бюджета Талдомского городского округа в отчетном финансовом году к поступлениям в году, предшествующем отчетному финансовому году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19,19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383,8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8875652"/>
                  </a:ext>
                </a:extLst>
              </a:tr>
              <a:tr h="40979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Отношение объема муниципального долга Талдомского городского округа к объему годовому объему доходов (без учета объема безвозмездных поступлений) бюджета Талдомского городского округа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≤50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3,37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03318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601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85248" cy="85876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715206"/>
              </p:ext>
            </p:extLst>
          </p:nvPr>
        </p:nvGraphicFramePr>
        <p:xfrm>
          <a:off x="9144" y="773912"/>
          <a:ext cx="9976104" cy="6158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5655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67492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977070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1017753">
                  <a:extLst>
                    <a:ext uri="{9D8B030D-6E8A-4147-A177-3AD203B41FA5}">
                      <a16:colId xmlns:a16="http://schemas.microsoft.com/office/drawing/2014/main" val="3621102098"/>
                    </a:ext>
                  </a:extLst>
                </a:gridCol>
                <a:gridCol w="1032805">
                  <a:extLst>
                    <a:ext uri="{9D8B030D-6E8A-4147-A177-3AD203B41FA5}">
                      <a16:colId xmlns:a16="http://schemas.microsoft.com/office/drawing/2014/main" val="2469465153"/>
                    </a:ext>
                  </a:extLst>
                </a:gridCol>
                <a:gridCol w="2795329">
                  <a:extLst>
                    <a:ext uri="{9D8B030D-6E8A-4147-A177-3AD203B41FA5}">
                      <a16:colId xmlns:a16="http://schemas.microsoft.com/office/drawing/2014/main" val="1248750673"/>
                    </a:ext>
                  </a:extLst>
                </a:gridCol>
              </a:tblGrid>
              <a:tr h="7334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6218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4288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 населения через СМИ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209,67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147,85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5145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информированности населения в социальных сетях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4299759"/>
                  </a:ext>
                </a:extLst>
              </a:tr>
              <a:tr h="10756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задолженности в муниципальный бюджет по платежам за установку и эксплуатацию рекламных конструкций (Вместо показателя "Снижение неналоговой задолженности в консолидированный бюджет Московской области (в части задолженности по платежам за установку и эксплуатацию рекламных конструкций"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115187"/>
                  </a:ext>
                </a:extLst>
              </a:tr>
              <a:tr h="9191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Наличие незаконных рекламных конструкций, установленных на территории муниципального  образования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46693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  <a:tr h="6811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туристского и экскурсионного потока в Талдомском городском округе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348,50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7648015"/>
                  </a:ext>
                </a:extLst>
              </a:tr>
              <a:tr h="9022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численность граждан, вовлеченных центрами (сообществами, объединениями) поддержки добровольчества (</a:t>
                      </a:r>
                      <a:r>
                        <a:rPr lang="ru-RU" sz="9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волонтерства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8 868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3037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66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3308" y="-18288"/>
            <a:ext cx="10008556" cy="83586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8781"/>
              </p:ext>
            </p:extLst>
          </p:nvPr>
        </p:nvGraphicFramePr>
        <p:xfrm>
          <a:off x="-9832" y="773913"/>
          <a:ext cx="9995080" cy="6093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1928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873917">
                  <a:extLst>
                    <a:ext uri="{9D8B030D-6E8A-4147-A177-3AD203B41FA5}">
                      <a16:colId xmlns:a16="http://schemas.microsoft.com/office/drawing/2014/main" val="729694312"/>
                    </a:ext>
                  </a:extLst>
                </a:gridCol>
                <a:gridCol w="1094497">
                  <a:extLst>
                    <a:ext uri="{9D8B030D-6E8A-4147-A177-3AD203B41FA5}">
                      <a16:colId xmlns:a16="http://schemas.microsoft.com/office/drawing/2014/main" val="4294604456"/>
                    </a:ext>
                  </a:extLst>
                </a:gridCol>
                <a:gridCol w="977283">
                  <a:extLst>
                    <a:ext uri="{9D8B030D-6E8A-4147-A177-3AD203B41FA5}">
                      <a16:colId xmlns:a16="http://schemas.microsoft.com/office/drawing/2014/main" val="1109879884"/>
                    </a:ext>
                  </a:extLst>
                </a:gridCol>
                <a:gridCol w="987570">
                  <a:extLst>
                    <a:ext uri="{9D8B030D-6E8A-4147-A177-3AD203B41FA5}">
                      <a16:colId xmlns:a16="http://schemas.microsoft.com/office/drawing/2014/main" val="1120432337"/>
                    </a:ext>
                  </a:extLst>
                </a:gridCol>
                <a:gridCol w="2879885">
                  <a:extLst>
                    <a:ext uri="{9D8B030D-6E8A-4147-A177-3AD203B41FA5}">
                      <a16:colId xmlns:a16="http://schemas.microsoft.com/office/drawing/2014/main" val="2094042868"/>
                    </a:ext>
                  </a:extLst>
                </a:gridCol>
              </a:tblGrid>
              <a:tr h="7692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значение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46384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"Развитие и функционирование дорожно-транспортного комплекса"</a:t>
                      </a:r>
                    </a:p>
                    <a:p>
                      <a:pPr algn="ctr" fontAlgn="ctr"/>
                      <a:r>
                        <a:rPr lang="ru-RU" sz="900" b="0" i="0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8933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Соблюдение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расписания на автобусных маршрутах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11051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погибших в дорожно-транспортных происшествиях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 на 1 тыс. 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9,477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12,41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130,95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ДТП в 2022 году по сравнению с 2021 годом снизилось. (2021 год -10 ДТП,2022 год -8 ДТП). Однако достичь прогнозируемого базового показателя не удалось. Несмотря на это, для снижения аварийности на дорогах округа ведутся работы по улучшению дорожной инфраструктуры. В результате проводимых мероприятий удастся значительно снизить число погибших в результате ДТП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4299759"/>
                  </a:ext>
                </a:extLst>
              </a:tr>
              <a:tr h="123643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погонный метр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 запланировано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115187"/>
                  </a:ext>
                </a:extLst>
              </a:tr>
              <a:tr h="159058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(капитальный ремонт) сети автомобильных дорог общего пользования местного значения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километров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тысячу квадратных метров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4,172/29,2</a:t>
                      </a:r>
                    </a:p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15,677/90,7635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375,767/310,83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1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rgbClr val="FFFFCC"/>
            </a:gs>
            <a:gs pos="100000">
              <a:srgbClr val="F3FBFE"/>
            </a:gs>
            <a:gs pos="33000">
              <a:schemeClr val="bg1"/>
            </a:gs>
            <a:gs pos="76617">
              <a:schemeClr val="accent1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Прямоугольник с двумя усеченными соседними углами 4"/>
          <p:cNvSpPr/>
          <p:nvPr/>
        </p:nvSpPr>
        <p:spPr>
          <a:xfrm>
            <a:off x="0" y="3343275"/>
            <a:ext cx="1590675" cy="3514725"/>
          </a:xfrm>
          <a:prstGeom prst="snip2SameRect">
            <a:avLst/>
          </a:prstGeom>
          <a:solidFill>
            <a:srgbClr val="F6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доходов граждан и организаций, которые они обязаны заплатить государству (например,</a:t>
            </a:r>
            <a:r>
              <a:rPr lang="ru-RU" dirty="0"/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 налог на имущество физических лиц, земельный налог и др.) </a:t>
            </a:r>
          </a:p>
        </p:txBody>
      </p:sp>
      <p:sp>
        <p:nvSpPr>
          <p:cNvPr id="6" name="Прямоугольник с двумя усеченными соседними углами 5"/>
          <p:cNvSpPr/>
          <p:nvPr/>
        </p:nvSpPr>
        <p:spPr>
          <a:xfrm flipH="1">
            <a:off x="1809747" y="3390900"/>
            <a:ext cx="1743077" cy="3467100"/>
          </a:xfrm>
          <a:prstGeom prst="snip2SameRect">
            <a:avLst/>
          </a:prstGeom>
          <a:solidFill>
            <a:srgbClr val="F6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–платежи за пользование имуществом, платежи в виде штрафов, санкций за нарушение законодательства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71017" y="475488"/>
            <a:ext cx="2066543" cy="1444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225296" y="402888"/>
            <a:ext cx="2157984" cy="1528624"/>
          </a:xfrm>
          <a:prstGeom prst="rect">
            <a:avLst/>
          </a:prstGeom>
          <a:solidFill>
            <a:srgbClr val="F6FDD3"/>
          </a:solidFill>
          <a:ln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marL="136652" indent="0">
              <a:lnSpc>
                <a:spcPts val="1632"/>
              </a:lnSpc>
            </a:pPr>
            <a:r>
              <a:rPr lang="ru-RU" sz="1200" b="1" dirty="0" smtClean="0">
                <a:latin typeface="Times New Roman"/>
              </a:rPr>
              <a:t>ДОХОДЫ БЮДЖЕТА</a:t>
            </a:r>
          </a:p>
          <a:p>
            <a:pPr marL="136652" indent="0">
              <a:lnSpc>
                <a:spcPts val="1632"/>
              </a:lnSpc>
            </a:pPr>
            <a:r>
              <a:rPr lang="ru-RU" sz="1200" dirty="0" smtClean="0">
                <a:latin typeface="Times New Roman"/>
              </a:rPr>
              <a:t>– </a:t>
            </a:r>
            <a:r>
              <a:rPr lang="ru" sz="1200" dirty="0">
                <a:latin typeface="Times New Roman"/>
              </a:rPr>
              <a:t>поступающие в бюджет денежные средства, за исключением средств, являющихся  источниками финансирования дефицита бюджета</a:t>
            </a:r>
            <a:endParaRPr lang="ru-RU" sz="1200" dirty="0"/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3752850" y="3419476"/>
            <a:ext cx="2038350" cy="3438524"/>
          </a:xfrm>
          <a:prstGeom prst="snip2SameRect">
            <a:avLst/>
          </a:prstGeom>
          <a:solidFill>
            <a:srgbClr val="F6FD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–средства, которые поступают в бюджет безвозмездно (денежные средства, поступающие из вышестоящего бюджета (например, дотация из областного бюджета), а также безвозмездные перечисления от физических и юридических лиц)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43275" y="2057400"/>
            <a:ext cx="762000" cy="101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48306" y="2044524"/>
            <a:ext cx="9524" cy="1077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552451" y="2038350"/>
            <a:ext cx="990599" cy="1143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6345936" y="384049"/>
            <a:ext cx="2383536" cy="1591056"/>
          </a:xfrm>
          <a:prstGeom prst="rect">
            <a:avLst/>
          </a:prstGeom>
          <a:solidFill>
            <a:srgbClr val="F6FDD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ctr">
              <a:lnSpc>
                <a:spcPts val="1656"/>
              </a:lnSpc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  <a:p>
            <a:pPr marL="114300" indent="0">
              <a:lnSpc>
                <a:spcPts val="1656"/>
              </a:lnSpc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599" y="379856"/>
            <a:ext cx="2359153" cy="1628775"/>
          </a:xfrm>
          <a:prstGeom prst="rect">
            <a:avLst/>
          </a:prstGeom>
          <a:solidFill>
            <a:srgbClr val="F6FDD3"/>
          </a:solidFill>
          <a:ln>
            <a:solidFill>
              <a:schemeClr val="accent2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175" y="2238375"/>
            <a:ext cx="1019175" cy="86677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162799" y="2286001"/>
            <a:ext cx="1009649" cy="781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0" y="2209800"/>
            <a:ext cx="1638300" cy="85725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5710989" y="2409825"/>
            <a:ext cx="1475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endPara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образование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flipH="1">
            <a:off x="7000869" y="3019425"/>
            <a:ext cx="1390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фонд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flipH="1">
            <a:off x="8305798" y="2999874"/>
            <a:ext cx="1600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жилищно-    коммунальное хозяйство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8763000" y="20764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9077325" y="20955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065" y="3731295"/>
            <a:ext cx="1581150" cy="10096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4152" y="3686176"/>
            <a:ext cx="1856232" cy="10462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6476" y="5101391"/>
            <a:ext cx="1821060" cy="11710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 flipV="1">
            <a:off x="8267699" y="5197642"/>
            <a:ext cx="1324344" cy="978569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 rot="10800000" flipH="1" flipV="1">
            <a:off x="8037576" y="4724350"/>
            <a:ext cx="187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физическую культуру</a:t>
            </a:r>
          </a:p>
          <a:p>
            <a:r>
              <a:rPr lang="ru-RU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и спорт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5862591" y="4619625"/>
            <a:ext cx="1862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     окружающей   среды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7875" y="6276975"/>
            <a:ext cx="140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717536" y="6181344"/>
            <a:ext cx="2188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общегосударственные                            вопросы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834388" y="2021145"/>
            <a:ext cx="399047" cy="172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542035" y="2032535"/>
            <a:ext cx="16043" cy="417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384759" y="2005263"/>
            <a:ext cx="770020" cy="20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352674" y="3064042"/>
            <a:ext cx="385010" cy="73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43" idx="0"/>
          </p:cNvCxnSpPr>
          <p:nvPr/>
        </p:nvCxnSpPr>
        <p:spPr>
          <a:xfrm flipV="1">
            <a:off x="6720640" y="3384885"/>
            <a:ext cx="81213" cy="346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34" idx="1"/>
          </p:cNvCxnSpPr>
          <p:nvPr/>
        </p:nvCxnSpPr>
        <p:spPr>
          <a:xfrm flipV="1">
            <a:off x="8391525" y="3162301"/>
            <a:ext cx="104775" cy="11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085474" y="255069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8" idx="2"/>
          </p:cNvCxnSpPr>
          <p:nvPr/>
        </p:nvCxnSpPr>
        <p:spPr>
          <a:xfrm>
            <a:off x="7537704" y="1975105"/>
            <a:ext cx="1139632" cy="181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6529137" y="2005263"/>
            <a:ext cx="818147" cy="3272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28" idx="2"/>
          </p:cNvCxnSpPr>
          <p:nvPr/>
        </p:nvCxnSpPr>
        <p:spPr>
          <a:xfrm>
            <a:off x="7537704" y="1975105"/>
            <a:ext cx="722536" cy="3387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3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94392" cy="833006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значениях</a:t>
            </a: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приоритетных целевых показателей </a:t>
            </a:r>
          </a:p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муниципальных </a:t>
            </a:r>
            <a:r>
              <a:rPr lang="ru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506326"/>
              </p:ext>
            </p:extLst>
          </p:nvPr>
        </p:nvGraphicFramePr>
        <p:xfrm>
          <a:off x="0" y="731520"/>
          <a:ext cx="9966960" cy="612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888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4544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864817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959911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970303">
                  <a:extLst>
                    <a:ext uri="{9D8B030D-6E8A-4147-A177-3AD203B41FA5}">
                      <a16:colId xmlns:a16="http://schemas.microsoft.com/office/drawing/2014/main" val="3089485361"/>
                    </a:ext>
                  </a:extLst>
                </a:gridCol>
                <a:gridCol w="1808496">
                  <a:extLst>
                    <a:ext uri="{9D8B030D-6E8A-4147-A177-3AD203B41FA5}">
                      <a16:colId xmlns:a16="http://schemas.microsoft.com/office/drawing/2014/main" val="704293971"/>
                    </a:ext>
                  </a:extLst>
                </a:gridCol>
              </a:tblGrid>
              <a:tr h="7978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7972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"Цифровое муниципальное образование"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971734"/>
                  </a:ext>
                </a:extLst>
              </a:tr>
              <a:tr h="1675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требований комфортности и доступности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07725526"/>
                  </a:ext>
                </a:extLst>
              </a:tr>
              <a:tr h="4574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имеющих доступ к получению государственных и муниципальных услуг по принципу "одного окна" по месту пребывания, в том числе в МФЦ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3923847"/>
                  </a:ext>
                </a:extLst>
              </a:tr>
              <a:tr h="3011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время ожидания в очереди для получения государственных (муниципальных)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минута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38594054"/>
                  </a:ext>
                </a:extLst>
              </a:tr>
              <a:tr h="34431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удовлетворенности граждан качеством предоставления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8974252"/>
                  </a:ext>
                </a:extLst>
              </a:tr>
              <a:tr h="4574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заявителей МФЦ, ожидающих в очереди более 11 минут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65087600"/>
                  </a:ext>
                </a:extLst>
              </a:tr>
              <a:tr h="5922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41372386"/>
                  </a:ext>
                </a:extLst>
              </a:tr>
              <a:tr h="5121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муниципальных (государственных) услуг, предоставленных без нарушения регламентного срока при оказании услуг в электронном виде на региональном портале государственных услуг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2244417"/>
                  </a:ext>
                </a:extLst>
              </a:tr>
              <a:tr h="6871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 городских населенных пунктах, – не менее 50 Мбит/с; для учреждений культуры, расположенных в сельских населенных пунктах, – не менее 10 Мбит/с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29000971"/>
                  </a:ext>
                </a:extLst>
              </a:tr>
              <a:tr h="4267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обращений за получением муниципальных (государственных) услуг в электронном виде с использованием РПГУ без необходимости личного посещения органов местного самоуправления и МФЦ от общего количества таких услуг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104,71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62955360"/>
                  </a:ext>
                </a:extLst>
              </a:tr>
              <a:tr h="11027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57183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929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28016"/>
            <a:ext cx="10012680" cy="926506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CCFF33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83954"/>
              </p:ext>
            </p:extLst>
          </p:nvPr>
        </p:nvGraphicFramePr>
        <p:xfrm>
          <a:off x="0" y="773912"/>
          <a:ext cx="10012680" cy="6084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2224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1566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860942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863378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932369">
                  <a:extLst>
                    <a:ext uri="{9D8B030D-6E8A-4147-A177-3AD203B41FA5}">
                      <a16:colId xmlns:a16="http://schemas.microsoft.com/office/drawing/2014/main" val="2909830292"/>
                    </a:ext>
                  </a:extLst>
                </a:gridCol>
                <a:gridCol w="1972201">
                  <a:extLst>
                    <a:ext uri="{9D8B030D-6E8A-4147-A177-3AD203B41FA5}">
                      <a16:colId xmlns:a16="http://schemas.microsoft.com/office/drawing/2014/main" val="4067997292"/>
                    </a:ext>
                  </a:extLst>
                </a:gridCol>
              </a:tblGrid>
              <a:tr h="7139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52737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1965065"/>
                  </a:ext>
                </a:extLst>
              </a:tr>
              <a:tr h="5336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7392499"/>
                  </a:ext>
                </a:extLst>
              </a:tr>
              <a:tr h="4933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 услуги – Доля муниципальных (государственных) услуг, по которым нарушены регламентные сроки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8145167"/>
                  </a:ext>
                </a:extLst>
              </a:tr>
              <a:tr h="6443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135487"/>
                  </a:ext>
                </a:extLst>
              </a:tr>
              <a:tr h="4650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Ответь вовремя – Доля жалоб, поступивших на портал «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нарушен срок подготовки ответа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2187742"/>
                  </a:ext>
                </a:extLst>
              </a:tr>
              <a:tr h="4228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Отложенные решения – Доля отложенных решений от числа ответов, предоставленных на портале «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(два и более раз)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84819327"/>
                  </a:ext>
                </a:extLst>
              </a:tr>
              <a:tr h="4530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Повторные обращения – Доля обращений, поступивших на портал «</a:t>
                      </a:r>
                      <a:r>
                        <a:rPr lang="ru-RU" sz="9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Добродел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 которым поступили повторные обращения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выполнен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6242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84299759"/>
                  </a:ext>
                </a:extLst>
              </a:tr>
              <a:tr h="12062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27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10003536" cy="845884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99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0965"/>
              </p:ext>
            </p:extLst>
          </p:nvPr>
        </p:nvGraphicFramePr>
        <p:xfrm>
          <a:off x="0" y="773914"/>
          <a:ext cx="9994392" cy="60840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888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4544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993040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900996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917267">
                  <a:extLst>
                    <a:ext uri="{9D8B030D-6E8A-4147-A177-3AD203B41FA5}">
                      <a16:colId xmlns:a16="http://schemas.microsoft.com/office/drawing/2014/main" val="2909830292"/>
                    </a:ext>
                  </a:extLst>
                </a:gridCol>
                <a:gridCol w="1819656">
                  <a:extLst>
                    <a:ext uri="{9D8B030D-6E8A-4147-A177-3AD203B41FA5}">
                      <a16:colId xmlns:a16="http://schemas.microsoft.com/office/drawing/2014/main" val="4067997292"/>
                    </a:ext>
                  </a:extLst>
                </a:gridCol>
              </a:tblGrid>
              <a:tr h="760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значение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 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10164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электронного юридически значимого документооборота в органах местного самоуправления и подведомственных им учреждениях в Московской области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98,76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51965065"/>
                  </a:ext>
                </a:extLst>
              </a:tr>
              <a:tr h="78157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обеспечены материально- технической базой для внедрения цифровой образовательной среды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135487"/>
                  </a:ext>
                </a:extLst>
              </a:tr>
              <a:tr h="10914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8439047"/>
                  </a:ext>
                </a:extLst>
              </a:tr>
              <a:tr h="7595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77115187"/>
                  </a:ext>
                </a:extLst>
              </a:tr>
              <a:tr h="8840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4309769"/>
                  </a:ext>
                </a:extLst>
              </a:tr>
              <a:tr h="7908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Удобные услуги –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219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902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FFFF00"/>
            </a:gs>
            <a:gs pos="100000">
              <a:schemeClr val="accent6">
                <a:lumMod val="40000"/>
                <a:lumOff val="6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10003536" cy="794473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23905"/>
              </p:ext>
            </p:extLst>
          </p:nvPr>
        </p:nvGraphicFramePr>
        <p:xfrm>
          <a:off x="0" y="704088"/>
          <a:ext cx="9994392" cy="6370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087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59186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857843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799683">
                  <a:extLst>
                    <a:ext uri="{9D8B030D-6E8A-4147-A177-3AD203B41FA5}">
                      <a16:colId xmlns:a16="http://schemas.microsoft.com/office/drawing/2014/main" val="3427963009"/>
                    </a:ext>
                  </a:extLst>
                </a:gridCol>
                <a:gridCol w="747251">
                  <a:extLst>
                    <a:ext uri="{9D8B030D-6E8A-4147-A177-3AD203B41FA5}">
                      <a16:colId xmlns:a16="http://schemas.microsoft.com/office/drawing/2014/main" val="522702960"/>
                    </a:ext>
                  </a:extLst>
                </a:gridCol>
                <a:gridCol w="2189550">
                  <a:extLst>
                    <a:ext uri="{9D8B030D-6E8A-4147-A177-3AD203B41FA5}">
                      <a16:colId xmlns:a16="http://schemas.microsoft.com/office/drawing/2014/main" val="184890921"/>
                    </a:ext>
                  </a:extLst>
                </a:gridCol>
              </a:tblGrid>
              <a:tr h="5848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 значение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плановых 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27468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 "Архитектура и градостроительство"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965065"/>
                  </a:ext>
                </a:extLst>
              </a:tr>
              <a:tr h="184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утвержденного генерального плана Талдомского городского округа.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7392499"/>
                  </a:ext>
                </a:extLst>
              </a:tr>
              <a:tr h="1449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нормативов градостроительного проектирования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8145167"/>
                  </a:ext>
                </a:extLst>
              </a:tr>
              <a:tr h="27992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утвержденных правил землепользования и застройки Талдомского городского округа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6135487"/>
                  </a:ext>
                </a:extLst>
              </a:tr>
              <a:tr h="2871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2187742"/>
                  </a:ext>
                </a:extLst>
              </a:tr>
              <a:tr h="29011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"Формирование современной комфортной городской среды"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8000">
                          <a:srgbClr val="FDFFE7"/>
                        </a:gs>
                        <a:gs pos="100000">
                          <a:srgbClr val="FDFFE7"/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768511"/>
                  </a:ext>
                </a:extLst>
              </a:tr>
              <a:tr h="5517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807651"/>
                  </a:ext>
                </a:extLst>
              </a:tr>
              <a:tr h="19803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Замена детских игровых площадок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17778478"/>
                  </a:ext>
                </a:extLst>
              </a:tr>
              <a:tr h="30617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благоустроенных общественных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территорий, реализованных без привлечения средств федерального бюджета и бюджета Московской области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11998034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объектов благоустройства, в отношении которых проведены мероприятия по благоустройству, вне реализации национальных и федеральных проектов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842239"/>
                  </a:ext>
                </a:extLst>
              </a:tr>
              <a:tr h="358216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2264964"/>
                  </a:ext>
                </a:extLst>
              </a:tr>
              <a:tr h="1687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дворовых территорий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8108038"/>
                  </a:ext>
                </a:extLst>
              </a:tr>
              <a:tr h="30182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благоустроенных с привлечением субсидии пешеходных коммуникаций с твердым (асфальтовым) покрытием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5158677"/>
                  </a:ext>
                </a:extLst>
              </a:tr>
              <a:tr h="27992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замененных </a:t>
                      </a:r>
                      <a:r>
                        <a:rPr lang="ru-RU" sz="900" b="0" i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неэнергоэффективных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светильников наружного освещения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41373754"/>
                  </a:ext>
                </a:extLst>
              </a:tr>
              <a:tr h="1582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детских игровых площадок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9516476"/>
                  </a:ext>
                </a:extLst>
              </a:tr>
              <a:tr h="4513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квадратный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метр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489,65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9084237"/>
                  </a:ext>
                </a:extLst>
              </a:tr>
              <a:tr h="144992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Содержание территорий общего пользования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1705832"/>
                  </a:ext>
                </a:extLst>
              </a:tr>
              <a:tr h="296304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Количество МКД, в которых проведен капитальный ремонт в рамках региональной программы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105,41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31277860"/>
                  </a:ext>
                </a:extLst>
              </a:tr>
              <a:tr h="32472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Количество отремонтированных подъездов в МКД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426,32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52265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24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7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64008"/>
            <a:ext cx="9976104" cy="849619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плановых и </a:t>
            </a:r>
            <a:r>
              <a:rPr lang="ru-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достигнутых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целевых показателях муниципальных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программ за 2022 год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863869"/>
              </p:ext>
            </p:extLst>
          </p:nvPr>
        </p:nvGraphicFramePr>
        <p:xfrm>
          <a:off x="-1" y="781051"/>
          <a:ext cx="9966961" cy="6076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29719">
                  <a:extLst>
                    <a:ext uri="{9D8B030D-6E8A-4147-A177-3AD203B41FA5}">
                      <a16:colId xmlns:a16="http://schemas.microsoft.com/office/drawing/2014/main" val="3639203142"/>
                    </a:ext>
                  </a:extLst>
                </a:gridCol>
                <a:gridCol w="660610">
                  <a:extLst>
                    <a:ext uri="{9D8B030D-6E8A-4147-A177-3AD203B41FA5}">
                      <a16:colId xmlns:a16="http://schemas.microsoft.com/office/drawing/2014/main" val="3751466825"/>
                    </a:ext>
                  </a:extLst>
                </a:gridCol>
                <a:gridCol w="955608">
                  <a:extLst>
                    <a:ext uri="{9D8B030D-6E8A-4147-A177-3AD203B41FA5}">
                      <a16:colId xmlns:a16="http://schemas.microsoft.com/office/drawing/2014/main" val="611140758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303565553"/>
                    </a:ext>
                  </a:extLst>
                </a:gridCol>
                <a:gridCol w="886968">
                  <a:extLst>
                    <a:ext uri="{9D8B030D-6E8A-4147-A177-3AD203B41FA5}">
                      <a16:colId xmlns:a16="http://schemas.microsoft.com/office/drawing/2014/main" val="2217957489"/>
                    </a:ext>
                  </a:extLst>
                </a:gridCol>
                <a:gridCol w="1892808">
                  <a:extLst>
                    <a:ext uri="{9D8B030D-6E8A-4147-A177-3AD203B41FA5}">
                      <a16:colId xmlns:a16="http://schemas.microsoft.com/office/drawing/2014/main" val="1206111862"/>
                    </a:ext>
                  </a:extLst>
                </a:gridCol>
              </a:tblGrid>
              <a:tr h="715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Показатели, характеризующие достижение цели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2022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Достигнутое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целевого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 </a:t>
                      </a: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2022 год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планируемого значения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Пояснение причин невыполнения </a:t>
                      </a:r>
                      <a:endParaRPr lang="ru-RU" sz="9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плановых </a:t>
                      </a:r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" marR="6207" marT="62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173263"/>
                  </a:ext>
                </a:extLst>
              </a:tr>
              <a:tr h="311576"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93869"/>
                  </a:ext>
                </a:extLst>
              </a:tr>
              <a:tr h="34503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 smtClean="0">
                          <a:effectLst>
                            <a:glow rad="127000">
                              <a:schemeClr val="bg1"/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"Переселение граждан из аварийного жилищного фонда"</a:t>
                      </a:r>
                    </a:p>
                    <a:p>
                      <a:pPr algn="l" fontAlgn="ctr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44000">
                          <a:srgbClr val="FDFFE7"/>
                        </a:gs>
                        <a:gs pos="97000">
                          <a:srgbClr val="FDFFE7"/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548603"/>
                  </a:ext>
                </a:extLst>
              </a:tr>
              <a:tr h="72689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расселенных из аварийного жилищного фонда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перевыполнено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77470034"/>
                  </a:ext>
                </a:extLst>
              </a:tr>
              <a:tr h="742346"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квадратных метров расселенного аварийного жилищного фонда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метров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0,593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перевыполнено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8837147"/>
                  </a:ext>
                </a:extLst>
              </a:tr>
              <a:tr h="937350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таковыми до 01.01.2017г., переселенных по адресной программе</a:t>
                      </a:r>
                    </a:p>
                    <a:p>
                      <a:pPr algn="just" fontAlgn="ctr"/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человек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перевыполнено</a:t>
                      </a:r>
                    </a:p>
                    <a:p>
                      <a:pPr algn="ctr"/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56158577"/>
                  </a:ext>
                </a:extLst>
              </a:tr>
              <a:tr h="110481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переселенных жителей из аварийного жилищного </a:t>
                      </a: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фонда за счет муниципальных программ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не запланировано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75662685"/>
                  </a:ext>
                </a:extLst>
              </a:tr>
              <a:tr h="1193489">
                <a:tc>
                  <a:txBody>
                    <a:bodyPr/>
                    <a:lstStyle/>
                    <a:p>
                      <a:pPr marL="0" marR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граждан, переселенных из аварийного жилищного фонда, признанного таковыми после 01.01.2017г., переселенных по второй подпрограмме</a:t>
                      </a:r>
                    </a:p>
                    <a:p>
                      <a:pPr algn="just" fontAlgn="ctr"/>
                      <a:endParaRPr lang="ru-RU" sz="900" b="0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тысяча </a:t>
                      </a:r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7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реализации не запланировано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chemeClr val="bg1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492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47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6">
                <a:lumMod val="20000"/>
                <a:lumOff val="80000"/>
              </a:schemeClr>
            </a:gs>
            <a:gs pos="77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10003536" cy="116412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14927"/>
              </p:ext>
            </p:extLst>
          </p:nvPr>
        </p:nvGraphicFramePr>
        <p:xfrm>
          <a:off x="1" y="1055078"/>
          <a:ext cx="9994391" cy="5802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30">
                  <a:extLst>
                    <a:ext uri="{9D8B030D-6E8A-4147-A177-3AD203B41FA5}">
                      <a16:colId xmlns:a16="http://schemas.microsoft.com/office/drawing/2014/main" val="469129651"/>
                    </a:ext>
                  </a:extLst>
                </a:gridCol>
                <a:gridCol w="1146948">
                  <a:extLst>
                    <a:ext uri="{9D8B030D-6E8A-4147-A177-3AD203B41FA5}">
                      <a16:colId xmlns:a16="http://schemas.microsoft.com/office/drawing/2014/main" val="4137711639"/>
                    </a:ext>
                  </a:extLst>
                </a:gridCol>
                <a:gridCol w="1010925">
                  <a:extLst>
                    <a:ext uri="{9D8B030D-6E8A-4147-A177-3AD203B41FA5}">
                      <a16:colId xmlns:a16="http://schemas.microsoft.com/office/drawing/2014/main" val="4072111825"/>
                    </a:ext>
                  </a:extLst>
                </a:gridCol>
                <a:gridCol w="1341775">
                  <a:extLst>
                    <a:ext uri="{9D8B030D-6E8A-4147-A177-3AD203B41FA5}">
                      <a16:colId xmlns:a16="http://schemas.microsoft.com/office/drawing/2014/main" val="3634470677"/>
                    </a:ext>
                  </a:extLst>
                </a:gridCol>
                <a:gridCol w="1805836">
                  <a:extLst>
                    <a:ext uri="{9D8B030D-6E8A-4147-A177-3AD203B41FA5}">
                      <a16:colId xmlns:a16="http://schemas.microsoft.com/office/drawing/2014/main" val="580761461"/>
                    </a:ext>
                  </a:extLst>
                </a:gridCol>
                <a:gridCol w="1543389">
                  <a:extLst>
                    <a:ext uri="{9D8B030D-6E8A-4147-A177-3AD203B41FA5}">
                      <a16:colId xmlns:a16="http://schemas.microsoft.com/office/drawing/2014/main" val="1454914758"/>
                    </a:ext>
                  </a:extLst>
                </a:gridCol>
                <a:gridCol w="1133961">
                  <a:extLst>
                    <a:ext uri="{9D8B030D-6E8A-4147-A177-3AD203B41FA5}">
                      <a16:colId xmlns:a16="http://schemas.microsoft.com/office/drawing/2014/main" val="1344349295"/>
                    </a:ext>
                  </a:extLst>
                </a:gridCol>
                <a:gridCol w="778531">
                  <a:extLst>
                    <a:ext uri="{9D8B030D-6E8A-4147-A177-3AD203B41FA5}">
                      <a16:colId xmlns:a16="http://schemas.microsoft.com/office/drawing/2014/main" val="2395851484"/>
                    </a:ext>
                  </a:extLst>
                </a:gridCol>
                <a:gridCol w="838896">
                  <a:extLst>
                    <a:ext uri="{9D8B030D-6E8A-4147-A177-3AD203B41FA5}">
                      <a16:colId xmlns:a16="http://schemas.microsoft.com/office/drawing/2014/main" val="1493577822"/>
                    </a:ext>
                  </a:extLst>
                </a:gridCol>
              </a:tblGrid>
              <a:tr h="850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60047460"/>
                  </a:ext>
                </a:extLst>
              </a:tr>
              <a:tr h="2808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«Дошкольное образование»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 из родителей (законных представителей) ребенка,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посещающего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образовательную организацию М.О., реализующую образовательную программу дошкольного образования,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внесшего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родительскую плату за присмотром и уход за ребенком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№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531 от 11.04.2022г.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внесении изменений в Постановление от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21.01.2021 года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18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Об утверждении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Порядка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Талдомского городского округа"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изменениями и дополнениями)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компенсации родительской платы за присмотром и уходом за детьми, осваивающими образовательные программы дошкольного образования в организация Талдомского городского округа области, осуществляющих образовательную деятельность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20%-на первого ребенка, 50%-на второго ребенка, 70%-на третьего и последующих детей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9 054,88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7561560"/>
                  </a:ext>
                </a:extLst>
              </a:tr>
              <a:tr h="21433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и малообеспеченных семей, в том числе детей, находящихся под опекой  и детей- инвалидов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53 от             19.01.2022г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"Об организации питания детей льготных категорий в дошкольных и общеобразовательных учреждениях Талдомского городского округа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Выплата на питание детей льготных категорий в дошкольных и общеобразовательных учреждениях Талдомского городского округа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Завтраки для детей из многодетных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семей-     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, обеды для детей из малообеспеченных семей и детей –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инвалидов-     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сады 409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школы 1207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6 583,5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13 853,68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77000">
                          <a:schemeClr val="accent1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334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41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FFFDDD"/>
            </a:gs>
            <a:gs pos="80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76103" cy="91401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735731"/>
              </p:ext>
            </p:extLst>
          </p:nvPr>
        </p:nvGraphicFramePr>
        <p:xfrm>
          <a:off x="12878" y="861645"/>
          <a:ext cx="9935794" cy="5996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525">
                  <a:extLst>
                    <a:ext uri="{9D8B030D-6E8A-4147-A177-3AD203B41FA5}">
                      <a16:colId xmlns:a16="http://schemas.microsoft.com/office/drawing/2014/main" val="3712626454"/>
                    </a:ext>
                  </a:extLst>
                </a:gridCol>
                <a:gridCol w="1273214">
                  <a:extLst>
                    <a:ext uri="{9D8B030D-6E8A-4147-A177-3AD203B41FA5}">
                      <a16:colId xmlns:a16="http://schemas.microsoft.com/office/drawing/2014/main" val="2552663067"/>
                    </a:ext>
                  </a:extLst>
                </a:gridCol>
                <a:gridCol w="1019342">
                  <a:extLst>
                    <a:ext uri="{9D8B030D-6E8A-4147-A177-3AD203B41FA5}">
                      <a16:colId xmlns:a16="http://schemas.microsoft.com/office/drawing/2014/main" val="3396138844"/>
                    </a:ext>
                  </a:extLst>
                </a:gridCol>
                <a:gridCol w="1178321">
                  <a:extLst>
                    <a:ext uri="{9D8B030D-6E8A-4147-A177-3AD203B41FA5}">
                      <a16:colId xmlns:a16="http://schemas.microsoft.com/office/drawing/2014/main" val="1662372999"/>
                    </a:ext>
                  </a:extLst>
                </a:gridCol>
                <a:gridCol w="1898404">
                  <a:extLst>
                    <a:ext uri="{9D8B030D-6E8A-4147-A177-3AD203B41FA5}">
                      <a16:colId xmlns:a16="http://schemas.microsoft.com/office/drawing/2014/main" val="2880178843"/>
                    </a:ext>
                  </a:extLst>
                </a:gridCol>
                <a:gridCol w="1496282">
                  <a:extLst>
                    <a:ext uri="{9D8B030D-6E8A-4147-A177-3AD203B41FA5}">
                      <a16:colId xmlns:a16="http://schemas.microsoft.com/office/drawing/2014/main" val="2102857142"/>
                    </a:ext>
                  </a:extLst>
                </a:gridCol>
                <a:gridCol w="1066102">
                  <a:extLst>
                    <a:ext uri="{9D8B030D-6E8A-4147-A177-3AD203B41FA5}">
                      <a16:colId xmlns:a16="http://schemas.microsoft.com/office/drawing/2014/main" val="101763316"/>
                    </a:ext>
                  </a:extLst>
                </a:gridCol>
                <a:gridCol w="748142">
                  <a:extLst>
                    <a:ext uri="{9D8B030D-6E8A-4147-A177-3AD203B41FA5}">
                      <a16:colId xmlns:a16="http://schemas.microsoft.com/office/drawing/2014/main" val="3417281751"/>
                    </a:ext>
                  </a:extLst>
                </a:gridCol>
                <a:gridCol w="781462">
                  <a:extLst>
                    <a:ext uri="{9D8B030D-6E8A-4147-A177-3AD203B41FA5}">
                      <a16:colId xmlns:a16="http://schemas.microsoft.com/office/drawing/2014/main" val="341662774"/>
                    </a:ext>
                  </a:extLst>
                </a:gridCol>
              </a:tblGrid>
              <a:tr h="989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которым установлены меры </a:t>
                      </a: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0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6438025"/>
                  </a:ext>
                </a:extLst>
              </a:tr>
              <a:tr h="2123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«Образование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49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«Общее образование»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 учреждений из многодетных семей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 1899  от  25.11. 2022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предоставлении частичной компенсации стоимости одежды обучающихся одному из родителей детей из многодетных семей в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г.»</a:t>
                      </a:r>
                      <a:endParaRPr lang="ru-RU" sz="1000" dirty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37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Частичная компенсация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стоимости одежды обучающихся одному из родителей детей из многодетных семей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 рублей в год одному из родителей на каждого ребенка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6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070875"/>
                  </a:ext>
                </a:extLst>
              </a:tr>
              <a:tr h="28834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00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1-е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(по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триместрам)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2021-2022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года на «отлично»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Талдомского городского округа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781  от  31.05.2022г.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«О назначении и выплате муниципальной стипендии</a:t>
                      </a: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 2021-2022 учебного год»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1-е полугодие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5000 рублей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человека 1 раз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4" marR="7204" marT="72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5000">
                          <a:srgbClr val="FDFFE7"/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365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85248" cy="1013311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39224"/>
              </p:ext>
            </p:extLst>
          </p:nvPr>
        </p:nvGraphicFramePr>
        <p:xfrm>
          <a:off x="1" y="920640"/>
          <a:ext cx="9976102" cy="5937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314">
                  <a:extLst>
                    <a:ext uri="{9D8B030D-6E8A-4147-A177-3AD203B41FA5}">
                      <a16:colId xmlns:a16="http://schemas.microsoft.com/office/drawing/2014/main" val="3712626454"/>
                    </a:ext>
                  </a:extLst>
                </a:gridCol>
                <a:gridCol w="1096391">
                  <a:extLst>
                    <a:ext uri="{9D8B030D-6E8A-4147-A177-3AD203B41FA5}">
                      <a16:colId xmlns:a16="http://schemas.microsoft.com/office/drawing/2014/main" val="2552663067"/>
                    </a:ext>
                  </a:extLst>
                </a:gridCol>
                <a:gridCol w="1067024">
                  <a:extLst>
                    <a:ext uri="{9D8B030D-6E8A-4147-A177-3AD203B41FA5}">
                      <a16:colId xmlns:a16="http://schemas.microsoft.com/office/drawing/2014/main" val="3396138844"/>
                    </a:ext>
                  </a:extLst>
                </a:gridCol>
                <a:gridCol w="1233440">
                  <a:extLst>
                    <a:ext uri="{9D8B030D-6E8A-4147-A177-3AD203B41FA5}">
                      <a16:colId xmlns:a16="http://schemas.microsoft.com/office/drawing/2014/main" val="1662372999"/>
                    </a:ext>
                  </a:extLst>
                </a:gridCol>
                <a:gridCol w="1987207">
                  <a:extLst>
                    <a:ext uri="{9D8B030D-6E8A-4147-A177-3AD203B41FA5}">
                      <a16:colId xmlns:a16="http://schemas.microsoft.com/office/drawing/2014/main" val="2880178843"/>
                    </a:ext>
                  </a:extLst>
                </a:gridCol>
                <a:gridCol w="1566273">
                  <a:extLst>
                    <a:ext uri="{9D8B030D-6E8A-4147-A177-3AD203B41FA5}">
                      <a16:colId xmlns:a16="http://schemas.microsoft.com/office/drawing/2014/main" val="2102857142"/>
                    </a:ext>
                  </a:extLst>
                </a:gridCol>
                <a:gridCol w="1115970">
                  <a:extLst>
                    <a:ext uri="{9D8B030D-6E8A-4147-A177-3AD203B41FA5}">
                      <a16:colId xmlns:a16="http://schemas.microsoft.com/office/drawing/2014/main" val="101763316"/>
                    </a:ext>
                  </a:extLst>
                </a:gridCol>
                <a:gridCol w="783137">
                  <a:extLst>
                    <a:ext uri="{9D8B030D-6E8A-4147-A177-3AD203B41FA5}">
                      <a16:colId xmlns:a16="http://schemas.microsoft.com/office/drawing/2014/main" val="3417281751"/>
                    </a:ext>
                  </a:extLst>
                </a:gridCol>
                <a:gridCol w="773346">
                  <a:extLst>
                    <a:ext uri="{9D8B030D-6E8A-4147-A177-3AD203B41FA5}">
                      <a16:colId xmlns:a16="http://schemas.microsoft.com/office/drawing/2014/main" val="341662774"/>
                    </a:ext>
                  </a:extLst>
                </a:gridCol>
              </a:tblGrid>
              <a:tr h="886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Целевая группа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Нормативно правовой акт (НПА), которым установлены </a:t>
                      </a:r>
                      <a:endParaRPr lang="ru-RU" sz="1000" b="1" kern="12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поддержки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льготников (человек)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</a:t>
                      </a:r>
                      <a:r>
                        <a:rPr lang="ru-RU" sz="10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рублей)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32" marR="6932" marT="69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06438025"/>
                  </a:ext>
                </a:extLst>
              </a:tr>
              <a:tr h="24655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2020-2024 годы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Учащиеся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10-11 классов муниципальных образовательных учреждений,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окончившие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2-е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(по триместрам) 2021-2022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года на «отлично»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Главы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Талдомского городского округа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781  от  31.05.2022г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 назначении и выплате 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стипендии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 2021-2022 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учебного год</a:t>
                      </a: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стипендии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 2-е полугодие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5000 рублей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 1 человека 1 раз в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полугодие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340,0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16070875"/>
                  </a:ext>
                </a:extLst>
              </a:tr>
              <a:tr h="2585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2020-2024 годы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«Молодёжь Подмосковья»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призёры регионального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этапа всероссийской олимпиады школьников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 657  от 04.05..2022г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000" kern="1200" dirty="0" smtClean="0">
                        <a:solidFill>
                          <a:srgbClr val="111819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 утверждении порядка единовременной выплаты стипендии победителям и призёрам регионального этапа всероссийской олимпиады школьников»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111819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111819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Назначение и выплата стипендии победителям и призёрам регионального этапа всероссийской олимпиады школьников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 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15 000,0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единовременно,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ризёры олимпиады -10 000,0 единовременно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620,0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29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141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460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-64008"/>
            <a:ext cx="9985247" cy="123598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219368"/>
              </p:ext>
            </p:extLst>
          </p:nvPr>
        </p:nvGraphicFramePr>
        <p:xfrm>
          <a:off x="1" y="1169378"/>
          <a:ext cx="9976103" cy="5688621"/>
        </p:xfrm>
        <a:graphic>
          <a:graphicData uri="http://schemas.openxmlformats.org/drawingml/2006/table">
            <a:tbl>
              <a:tblPr/>
              <a:tblGrid>
                <a:gridCol w="420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686">
                  <a:extLst>
                    <a:ext uri="{9D8B030D-6E8A-4147-A177-3AD203B41FA5}">
                      <a16:colId xmlns:a16="http://schemas.microsoft.com/office/drawing/2014/main" val="2173873730"/>
                    </a:ext>
                  </a:extLst>
                </a:gridCol>
                <a:gridCol w="1429416">
                  <a:extLst>
                    <a:ext uri="{9D8B030D-6E8A-4147-A177-3AD203B41FA5}">
                      <a16:colId xmlns:a16="http://schemas.microsoft.com/office/drawing/2014/main" val="3032898420"/>
                    </a:ext>
                  </a:extLst>
                </a:gridCol>
                <a:gridCol w="1252160">
                  <a:extLst>
                    <a:ext uri="{9D8B030D-6E8A-4147-A177-3AD203B41FA5}">
                      <a16:colId xmlns:a16="http://schemas.microsoft.com/office/drawing/2014/main" val="4277080813"/>
                    </a:ext>
                  </a:extLst>
                </a:gridCol>
                <a:gridCol w="1199403">
                  <a:extLst>
                    <a:ext uri="{9D8B030D-6E8A-4147-A177-3AD203B41FA5}">
                      <a16:colId xmlns:a16="http://schemas.microsoft.com/office/drawing/2014/main" val="1051983652"/>
                    </a:ext>
                  </a:extLst>
                </a:gridCol>
                <a:gridCol w="951433">
                  <a:extLst>
                    <a:ext uri="{9D8B030D-6E8A-4147-A177-3AD203B41FA5}">
                      <a16:colId xmlns:a16="http://schemas.microsoft.com/office/drawing/2014/main" val="571340570"/>
                    </a:ext>
                  </a:extLst>
                </a:gridCol>
                <a:gridCol w="1222074">
                  <a:extLst>
                    <a:ext uri="{9D8B030D-6E8A-4147-A177-3AD203B41FA5}">
                      <a16:colId xmlns:a16="http://schemas.microsoft.com/office/drawing/2014/main" val="1712760513"/>
                    </a:ext>
                  </a:extLst>
                </a:gridCol>
              </a:tblGrid>
              <a:tr h="99665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Нормативно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правовой акт 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(человек)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</a:t>
                      </a:r>
                      <a:r>
                        <a:rPr lang="ru" sz="1000" b="1" baseline="0" dirty="0" smtClean="0">
                          <a:latin typeface="Times New Roman"/>
                        </a:rPr>
                        <a:t>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8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967"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7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«Социальная защита населения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 2020-2024 годы»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«Социальная поддержка граждан»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Малообеспеченные граждане, зарегистрированные на территории Талдомского городского округа 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Постановление Правительства Российской Федерации от 14.12.2005 № 761, Закон Московской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области от 13.07.2007-ОЗ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Предостановление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 гражданам субсидий на оплату жилого помещения и коммунальных услуг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Расчет производиться в зависимости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от совокупного дохода семьи и стандарта стоимости жилищно-коммунальных услуг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602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11 165,7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6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(пенсионеры) войны, труда, Вооруженных Сил и правоохранительных органов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Талдомского городского округа от 25.02.2022г.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 263  «О порядке предоставления в 2022 году субсидии социально-ориентированным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некомерческим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организациям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Благотворительная помощь ветеранскому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активу и малообеспеченным ветеранам, проведение культурных мероприятий и экскурсий для ветеранов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500 000  рублей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один раз в год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318764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24892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2296"/>
            <a:ext cx="9994392" cy="1010195"/>
          </a:xfrm>
          <a:prstGeom prst="rect">
            <a:avLst/>
          </a:prstGeom>
          <a:gradFill flip="none" rotWithShape="1">
            <a:gsLst>
              <a:gs pos="0">
                <a:srgbClr val="CCECFF"/>
              </a:gs>
              <a:gs pos="100000">
                <a:srgbClr val="FDFFE7"/>
              </a:gs>
            </a:gsLst>
            <a:lin ang="540000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 расходах бюджета с учетом интересов целевых групп пользователей за 2022 год</a:t>
            </a:r>
            <a:endParaRPr lang="ru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650609"/>
              </p:ext>
            </p:extLst>
          </p:nvPr>
        </p:nvGraphicFramePr>
        <p:xfrm>
          <a:off x="0" y="905256"/>
          <a:ext cx="9985247" cy="5952745"/>
        </p:xfrm>
        <a:graphic>
          <a:graphicData uri="http://schemas.openxmlformats.org/drawingml/2006/table">
            <a:tbl>
              <a:tblPr/>
              <a:tblGrid>
                <a:gridCol w="38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181">
                  <a:extLst>
                    <a:ext uri="{9D8B030D-6E8A-4147-A177-3AD203B41FA5}">
                      <a16:colId xmlns:a16="http://schemas.microsoft.com/office/drawing/2014/main" val="2173873730"/>
                    </a:ext>
                  </a:extLst>
                </a:gridCol>
                <a:gridCol w="2423219">
                  <a:extLst>
                    <a:ext uri="{9D8B030D-6E8A-4147-A177-3AD203B41FA5}">
                      <a16:colId xmlns:a16="http://schemas.microsoft.com/office/drawing/2014/main" val="3032898420"/>
                    </a:ext>
                  </a:extLst>
                </a:gridCol>
                <a:gridCol w="877116">
                  <a:extLst>
                    <a:ext uri="{9D8B030D-6E8A-4147-A177-3AD203B41FA5}">
                      <a16:colId xmlns:a16="http://schemas.microsoft.com/office/drawing/2014/main" val="4277080813"/>
                    </a:ext>
                  </a:extLst>
                </a:gridCol>
                <a:gridCol w="1248775">
                  <a:extLst>
                    <a:ext uri="{9D8B030D-6E8A-4147-A177-3AD203B41FA5}">
                      <a16:colId xmlns:a16="http://schemas.microsoft.com/office/drawing/2014/main" val="1051983652"/>
                    </a:ext>
                  </a:extLst>
                </a:gridCol>
                <a:gridCol w="802784">
                  <a:extLst>
                    <a:ext uri="{9D8B030D-6E8A-4147-A177-3AD203B41FA5}">
                      <a16:colId xmlns:a16="http://schemas.microsoft.com/office/drawing/2014/main" val="571340570"/>
                    </a:ext>
                  </a:extLst>
                </a:gridCol>
                <a:gridCol w="1065423">
                  <a:extLst>
                    <a:ext uri="{9D8B030D-6E8A-4147-A177-3AD203B41FA5}">
                      <a16:colId xmlns:a16="http://schemas.microsoft.com/office/drawing/2014/main" val="1712760513"/>
                    </a:ext>
                  </a:extLst>
                </a:gridCol>
              </a:tblGrid>
              <a:tr h="907273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которым установлены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Меры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Объем расходов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472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8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dirty="0" smtClean="0">
                          <a:latin typeface="Times New Roman"/>
                        </a:rPr>
                        <a:t>Муниципальная 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«ЖИЛИЩЕ»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000" b="0" baseline="0" dirty="0" smtClean="0">
                          <a:latin typeface="Times New Roman"/>
                        </a:rPr>
                        <a:t>на 2020-2024 годы</a:t>
                      </a:r>
                      <a:endParaRPr lang="ru" sz="10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Подпрограмма</a:t>
                      </a:r>
                      <a:r>
                        <a:rPr lang="ru" sz="1000" b="0" baseline="0" dirty="0" smtClean="0">
                          <a:latin typeface="Times New Roman"/>
                        </a:rPr>
                        <a:t> «Обеспечение жильем молодых семей»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Молодые семьи</a:t>
                      </a:r>
                      <a:endParaRPr lang="ru" sz="1000" b="0" u="none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u="none" dirty="0" smtClean="0">
                          <a:latin typeface="Times New Roman"/>
                        </a:rPr>
                        <a:t>Постановление Правительства Московской области от 25.10.2016г. №790/39 «Об утверждении государственной программы Московской области «Жилище» на 2017-2027</a:t>
                      </a:r>
                      <a:r>
                        <a:rPr lang="ru" sz="1000" b="0" u="none" baseline="0" dirty="0" smtClean="0">
                          <a:latin typeface="Times New Roman"/>
                        </a:rPr>
                        <a:t> годы;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04.05.2022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659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 утверждении административного регламента предоставления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услуги по признанию молодых семей участницами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обеспечению жильем молодых семей ведомственной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целевой программы «Оказание государственной поддержки гражданам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обеспечении жильем и оплате жилищно-коммунальных услуг»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государственной программы Российской Федерации «Обеспечение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доступным и комфортным жильем и коммунальными услугами граждан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Российской Федерации», подпрограммы «Обеспечение жильем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молодых семей» государственной программы Московской области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«Жилище» на 2017-2027 годы и подпрограммы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«Обеспечение жильем молодых семей» муниципальной программы</a:t>
                      </a:r>
                      <a:b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Талдомского городского округа «Жилище» на 2020 - 2024 годы</a:t>
                      </a: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мероприятий  по обеспечению жильем молодых семей (Федеральный бюджет, Областной бюджет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,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местный бюджет)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Расчет размера по социальной выплате проводиться исходя из норм  общей площади жилого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помещения, установленной для семей разной численности, количества членов молодой семьи и норматива стоимости 1 кв.м. 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</a:t>
                      </a:r>
                      <a:r>
                        <a:rPr lang="ru" sz="10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бщей площади жилья по Талдомскому городскому округа , что составляет 43% от размера социальной выплаты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11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17 850,0</a:t>
                      </a:r>
                      <a:endParaRPr lang="ru" sz="10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339584" y="6364224"/>
            <a:ext cx="341376" cy="146304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indent="0"/>
            <a:endParaRPr lang="ru" sz="400" i="1" baseline="-25000" dirty="0">
              <a:solidFill>
                <a:srgbClr val="3B566F"/>
              </a:soli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7663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Объект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385"/>
            <a:ext cx="5643546" cy="60716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Объект 2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749808"/>
            <a:ext cx="4416552" cy="610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432968" y="7403786"/>
            <a:ext cx="294460" cy="18736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C71654-96A5-4280-94F3-931C61A9F92C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-2" y="-50748"/>
            <a:ext cx="10030970" cy="853567"/>
          </a:xfrm>
          <a:prstGeom prst="rect">
            <a:avLst/>
          </a:prstGeom>
          <a:gradFill flip="none" rotWithShape="1">
            <a:gsLst>
              <a:gs pos="0">
                <a:srgbClr val="FFFDDD"/>
              </a:gs>
              <a:gs pos="92000">
                <a:schemeClr val="accent6">
                  <a:lumMod val="20000"/>
                  <a:lumOff val="80000"/>
                </a:scheme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 ТАЛДОМСКОГО ГОРОДСКОГО ОКРУГА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БЮДЖЕТНОМ </a:t>
            </a:r>
            <a:r>
              <a:rPr lang="ru-RU" sz="2000" b="1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 В 2022 ГОДУ</a:t>
            </a:r>
            <a:endParaRPr lang="ru-RU" sz="20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961005" flipH="1">
            <a:off x="5846840" y="6565922"/>
            <a:ext cx="136831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76900" y="4462271"/>
            <a:ext cx="1409699" cy="214884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(налог на доходы физических лиц,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физических лиц,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виды платежей)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24874" y="4400550"/>
            <a:ext cx="1478661" cy="221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-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расходная часть бюджета (образование, социальные выплаты и т.д.)</a:t>
            </a:r>
          </a:p>
        </p:txBody>
      </p:sp>
    </p:spTree>
    <p:extLst>
      <p:ext uri="{BB962C8B-B14F-4D97-AF65-F5344CB8AC3E}">
        <p14:creationId xmlns:p14="http://schemas.microsoft.com/office/powerpoint/2010/main" val="33083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"/>
            <a:ext cx="9972675" cy="6922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8368" y="6163056"/>
            <a:ext cx="9034272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Вручение  </a:t>
            </a:r>
            <a:r>
              <a:rPr lang="ru-RU" sz="2400" dirty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сертификатов </a:t>
            </a:r>
            <a:r>
              <a:rPr lang="ru-RU" sz="2400" dirty="0" smtClean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 жилье  </a:t>
            </a:r>
            <a:r>
              <a:rPr lang="ru-RU" sz="2400" dirty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молодым </a:t>
            </a:r>
            <a:r>
              <a:rPr lang="ru-RU" sz="2400" dirty="0" smtClean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семьям  в  2022 </a:t>
            </a:r>
            <a:r>
              <a:rPr lang="ru-RU" sz="2400" dirty="0"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endParaRPr lang="ru-RU" sz="2400" dirty="0">
              <a:effectLst>
                <a:glow rad="127000">
                  <a:schemeClr val="accent6">
                    <a:lumMod val="20000"/>
                    <a:lumOff val="80000"/>
                  </a:schemeClr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852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bg1"/>
            </a:gs>
            <a:gs pos="91000">
              <a:schemeClr val="accent1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0" y="-55588"/>
            <a:ext cx="9976104" cy="353943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20000"/>
                  <a:lumOff val="80000"/>
                </a:schemeClr>
              </a:gs>
              <a:gs pos="50000">
                <a:srgbClr val="FDFFE7"/>
              </a:gs>
              <a:gs pos="100000">
                <a:srgbClr val="FDFFE7"/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indent="0">
              <a:spcAft>
                <a:spcPts val="630"/>
              </a:spcAft>
            </a:pP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    Информация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о расходах бюджета с учетом интересов целевых </a:t>
            </a:r>
            <a:r>
              <a:rPr lang="ru" sz="17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групп пользователей </a:t>
            </a:r>
            <a:r>
              <a:rPr lang="ru" sz="17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за 2022 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967907"/>
              </p:ext>
            </p:extLst>
          </p:nvPr>
        </p:nvGraphicFramePr>
        <p:xfrm>
          <a:off x="2" y="301752"/>
          <a:ext cx="9957814" cy="6556247"/>
        </p:xfrm>
        <a:graphic>
          <a:graphicData uri="http://schemas.openxmlformats.org/drawingml/2006/table">
            <a:tbl>
              <a:tblPr/>
              <a:tblGrid>
                <a:gridCol w="421536">
                  <a:extLst>
                    <a:ext uri="{9D8B030D-6E8A-4147-A177-3AD203B41FA5}">
                      <a16:colId xmlns:a16="http://schemas.microsoft.com/office/drawing/2014/main" val="494864791"/>
                    </a:ext>
                  </a:extLst>
                </a:gridCol>
                <a:gridCol w="1293139">
                  <a:extLst>
                    <a:ext uri="{9D8B030D-6E8A-4147-A177-3AD203B41FA5}">
                      <a16:colId xmlns:a16="http://schemas.microsoft.com/office/drawing/2014/main" val="4223443919"/>
                    </a:ext>
                  </a:extLst>
                </a:gridCol>
                <a:gridCol w="1121549">
                  <a:extLst>
                    <a:ext uri="{9D8B030D-6E8A-4147-A177-3AD203B41FA5}">
                      <a16:colId xmlns:a16="http://schemas.microsoft.com/office/drawing/2014/main" val="4070082308"/>
                    </a:ext>
                  </a:extLst>
                </a:gridCol>
                <a:gridCol w="1197039">
                  <a:extLst>
                    <a:ext uri="{9D8B030D-6E8A-4147-A177-3AD203B41FA5}">
                      <a16:colId xmlns:a16="http://schemas.microsoft.com/office/drawing/2014/main" val="156657137"/>
                    </a:ext>
                  </a:extLst>
                </a:gridCol>
                <a:gridCol w="1410452">
                  <a:extLst>
                    <a:ext uri="{9D8B030D-6E8A-4147-A177-3AD203B41FA5}">
                      <a16:colId xmlns:a16="http://schemas.microsoft.com/office/drawing/2014/main" val="2335223348"/>
                    </a:ext>
                  </a:extLst>
                </a:gridCol>
                <a:gridCol w="1373067">
                  <a:extLst>
                    <a:ext uri="{9D8B030D-6E8A-4147-A177-3AD203B41FA5}">
                      <a16:colId xmlns:a16="http://schemas.microsoft.com/office/drawing/2014/main" val="3356364127"/>
                    </a:ext>
                  </a:extLst>
                </a:gridCol>
                <a:gridCol w="1002289">
                  <a:extLst>
                    <a:ext uri="{9D8B030D-6E8A-4147-A177-3AD203B41FA5}">
                      <a16:colId xmlns:a16="http://schemas.microsoft.com/office/drawing/2014/main" val="2355800611"/>
                    </a:ext>
                  </a:extLst>
                </a:gridCol>
                <a:gridCol w="936763">
                  <a:extLst>
                    <a:ext uri="{9D8B030D-6E8A-4147-A177-3AD203B41FA5}">
                      <a16:colId xmlns:a16="http://schemas.microsoft.com/office/drawing/2014/main" val="689797721"/>
                    </a:ext>
                  </a:extLst>
                </a:gridCol>
                <a:gridCol w="1201980">
                  <a:extLst>
                    <a:ext uri="{9D8B030D-6E8A-4147-A177-3AD203B41FA5}">
                      <a16:colId xmlns:a16="http://schemas.microsoft.com/office/drawing/2014/main" val="3069112210"/>
                    </a:ext>
                  </a:extLst>
                </a:gridCol>
              </a:tblGrid>
              <a:tr h="999021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№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муниципальной 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Наименование подпрограммы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Целевая группа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Нормативно правовой акт(НПА)</a:t>
                      </a:r>
                      <a:r>
                        <a:rPr lang="ru" sz="1000" b="1" dirty="0" smtClean="0">
                          <a:latin typeface="Times New Roman"/>
                        </a:rPr>
                        <a:t>, которым установлены меры соц.поддержки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Мера социальной поддержки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Размер поддержки</a:t>
                      </a:r>
                    </a:p>
                    <a:p>
                      <a:pPr indent="0" algn="ctr"/>
                      <a:r>
                        <a:rPr lang="ru-RU" sz="1000" b="1" dirty="0" smtClean="0">
                          <a:latin typeface="Times New Roman"/>
                        </a:rPr>
                        <a:t>(р</a:t>
                      </a:r>
                      <a:r>
                        <a:rPr lang="ru" sz="1000" b="1" dirty="0" smtClean="0">
                          <a:latin typeface="Times New Roman"/>
                        </a:rPr>
                        <a:t>уб.)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Количество льготников (семей)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Исполнено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 за 2022 год </a:t>
                      </a:r>
                    </a:p>
                    <a:p>
                      <a:pPr indent="0" algn="ctr"/>
                      <a:r>
                        <a:rPr lang="ru" sz="1000" b="1" dirty="0" smtClean="0">
                          <a:latin typeface="Times New Roman"/>
                        </a:rPr>
                        <a:t>(тыс. рублей)</a:t>
                      </a:r>
                      <a:endParaRPr lang="ru" sz="10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70385537"/>
                  </a:ext>
                </a:extLst>
              </a:tr>
              <a:tr h="5557226"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13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"Развитие институтов гражданского общества, повышение эффективности местного самоуправления и реализации молодежной политики«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2020-2024 годы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информирования населения о деятельности органов местного самоуправления Московской области, создание комфортной  современной 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медиасреды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Пенсионеры,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малообеспеченные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одинокие граждане</a:t>
                      </a:r>
                    </a:p>
                    <a:p>
                      <a:pPr algn="l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главы Талдомского городского округа Московской области от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21.12.2022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2047 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«О внесении изменений в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муниципальную программу Талдомского городского</a:t>
                      </a:r>
                    </a:p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округа Московской области</a:t>
                      </a:r>
                    </a:p>
                    <a:p>
                      <a:pPr algn="ctr"/>
                      <a:r>
                        <a:rPr lang="ru-RU" sz="1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институтов гражданского общества, повышение эффективности местного самоуправления и реализации молодежной политики на 2020-2024 годы»</a:t>
                      </a:r>
                    </a:p>
                    <a:p>
                      <a:pPr algn="l"/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бесплатной подписки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местной газеты «Заря»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600</a:t>
                      </a:r>
                    </a:p>
                  </a:txBody>
                  <a:tcPr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984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000" b="0" dirty="0" smtClean="0">
                          <a:latin typeface="Times New Roman"/>
                        </a:rPr>
                        <a:t>590,12</a:t>
                      </a:r>
                      <a:endParaRPr lang="ru" sz="10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44000">
                          <a:srgbClr val="FDFFE7"/>
                        </a:gs>
                        <a:gs pos="91000">
                          <a:schemeClr val="accent1">
                            <a:lumMod val="40000"/>
                            <a:lumOff val="6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8146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7489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05" y="3401568"/>
            <a:ext cx="4943375" cy="34564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4008" y="-155448"/>
            <a:ext cx="10049256" cy="907941"/>
          </a:xfrm>
          <a:prstGeom prst="rect">
            <a:avLst/>
          </a:prstGeom>
          <a:gradFill flip="none" rotWithShape="1">
            <a:gsLst>
              <a:gs pos="0">
                <a:srgbClr val="FDFFE7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2022 году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90123"/>
              </p:ext>
            </p:extLst>
          </p:nvPr>
        </p:nvGraphicFramePr>
        <p:xfrm>
          <a:off x="-45720" y="768096"/>
          <a:ext cx="10030968" cy="2632710"/>
        </p:xfrm>
        <a:graphic>
          <a:graphicData uri="http://schemas.openxmlformats.org/drawingml/2006/table">
            <a:tbl>
              <a:tblPr/>
              <a:tblGrid>
                <a:gridCol w="2277719">
                  <a:extLst>
                    <a:ext uri="{9D8B030D-6E8A-4147-A177-3AD203B41FA5}">
                      <a16:colId xmlns:a16="http://schemas.microsoft.com/office/drawing/2014/main" val="612895727"/>
                    </a:ext>
                  </a:extLst>
                </a:gridCol>
                <a:gridCol w="2043222">
                  <a:extLst>
                    <a:ext uri="{9D8B030D-6E8A-4147-A177-3AD203B41FA5}">
                      <a16:colId xmlns:a16="http://schemas.microsoft.com/office/drawing/2014/main" val="2991393812"/>
                    </a:ext>
                  </a:extLst>
                </a:gridCol>
                <a:gridCol w="1174222">
                  <a:extLst>
                    <a:ext uri="{9D8B030D-6E8A-4147-A177-3AD203B41FA5}">
                      <a16:colId xmlns:a16="http://schemas.microsoft.com/office/drawing/2014/main" val="1103085920"/>
                    </a:ext>
                  </a:extLst>
                </a:gridCol>
                <a:gridCol w="1530095">
                  <a:extLst>
                    <a:ext uri="{9D8B030D-6E8A-4147-A177-3AD203B41FA5}">
                      <a16:colId xmlns:a16="http://schemas.microsoft.com/office/drawing/2014/main" val="4177671577"/>
                    </a:ext>
                  </a:extLst>
                </a:gridCol>
                <a:gridCol w="3005710">
                  <a:extLst>
                    <a:ext uri="{9D8B030D-6E8A-4147-A177-3AD203B41FA5}">
                      <a16:colId xmlns:a16="http://schemas.microsoft.com/office/drawing/2014/main" val="3603499714"/>
                    </a:ext>
                  </a:extLst>
                </a:gridCol>
              </a:tblGrid>
              <a:tr h="1322775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общественно-значимого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rgbClr val="FDFFE7"/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9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проекта,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18532483"/>
                  </a:ext>
                </a:extLst>
              </a:tr>
              <a:tr h="1309935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Реализация программы «Образование» -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Капитальный ремонт и оснащение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оборудованием здания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МОУ СОШ № 1 г. Талдома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 .Талдом, ул.Орлова,д.5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Август 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113,25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Проведен капитальный ремонт старейшей в городе Талдоме  общеобразовательной школы № 1 – результат: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приведено в нормативное состояние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здание общеобразовтельной школы и оснащено новейшими средствами обучения и воспитания школьников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78232686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8" y="3405939"/>
            <a:ext cx="5149355" cy="34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12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9985248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931341"/>
              </p:ext>
            </p:extLst>
          </p:nvPr>
        </p:nvGraphicFramePr>
        <p:xfrm>
          <a:off x="0" y="2037348"/>
          <a:ext cx="9985248" cy="1671346"/>
        </p:xfrm>
        <a:graphic>
          <a:graphicData uri="http://schemas.openxmlformats.org/drawingml/2006/table">
            <a:tbl>
              <a:tblPr/>
              <a:tblGrid>
                <a:gridCol w="2496312">
                  <a:extLst>
                    <a:ext uri="{9D8B030D-6E8A-4147-A177-3AD203B41FA5}">
                      <a16:colId xmlns:a16="http://schemas.microsoft.com/office/drawing/2014/main" val="2420316440"/>
                    </a:ext>
                  </a:extLst>
                </a:gridCol>
                <a:gridCol w="2148840">
                  <a:extLst>
                    <a:ext uri="{9D8B030D-6E8A-4147-A177-3AD203B41FA5}">
                      <a16:colId xmlns:a16="http://schemas.microsoft.com/office/drawing/2014/main" val="1755941166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1690554458"/>
                    </a:ext>
                  </a:extLst>
                </a:gridCol>
                <a:gridCol w="1435608">
                  <a:extLst>
                    <a:ext uri="{9D8B030D-6E8A-4147-A177-3AD203B41FA5}">
                      <a16:colId xmlns:a16="http://schemas.microsoft.com/office/drawing/2014/main" val="3864040599"/>
                    </a:ext>
                  </a:extLst>
                </a:gridCol>
                <a:gridCol w="2852928">
                  <a:extLst>
                    <a:ext uri="{9D8B030D-6E8A-4147-A177-3AD203B41FA5}">
                      <a16:colId xmlns:a16="http://schemas.microsoft.com/office/drawing/2014/main" val="3827830847"/>
                    </a:ext>
                  </a:extLst>
                </a:gridCol>
              </a:tblGrid>
              <a:tr h="167134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Реализация программы «Образование»-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Открытие 2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центров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«Точка роста» в Запрудненской средней общеобразовательной школе № 1 пгт. Запрудня,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МОУ СОШ № 2 г. Талдома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Запрудня,ул. Ленина,д.19;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. Талдом,мкр. Юбилейный,д.47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Декабрь 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3 ,14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Создано 2 центра – результат: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повышено качество подготовки школьников, развиты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современные технологические и гуманитарные навыки обучения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0810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108031"/>
              </p:ext>
            </p:extLst>
          </p:nvPr>
        </p:nvGraphicFramePr>
        <p:xfrm>
          <a:off x="1" y="804672"/>
          <a:ext cx="9994392" cy="1289304"/>
        </p:xfrm>
        <a:graphic>
          <a:graphicData uri="http://schemas.openxmlformats.org/drawingml/2006/table">
            <a:tbl>
              <a:tblPr/>
              <a:tblGrid>
                <a:gridCol w="2491676">
                  <a:extLst>
                    <a:ext uri="{9D8B030D-6E8A-4147-A177-3AD203B41FA5}">
                      <a16:colId xmlns:a16="http://schemas.microsoft.com/office/drawing/2014/main" val="3149820572"/>
                    </a:ext>
                  </a:extLst>
                </a:gridCol>
                <a:gridCol w="2150225">
                  <a:extLst>
                    <a:ext uri="{9D8B030D-6E8A-4147-A177-3AD203B41FA5}">
                      <a16:colId xmlns:a16="http://schemas.microsoft.com/office/drawing/2014/main" val="4249678096"/>
                    </a:ext>
                  </a:extLst>
                </a:gridCol>
                <a:gridCol w="1061270">
                  <a:extLst>
                    <a:ext uri="{9D8B030D-6E8A-4147-A177-3AD203B41FA5}">
                      <a16:colId xmlns:a16="http://schemas.microsoft.com/office/drawing/2014/main" val="2148906703"/>
                    </a:ext>
                  </a:extLst>
                </a:gridCol>
                <a:gridCol w="1430407">
                  <a:extLst>
                    <a:ext uri="{9D8B030D-6E8A-4147-A177-3AD203B41FA5}">
                      <a16:colId xmlns:a16="http://schemas.microsoft.com/office/drawing/2014/main" val="2539189355"/>
                    </a:ext>
                  </a:extLst>
                </a:gridCol>
                <a:gridCol w="2860814">
                  <a:extLst>
                    <a:ext uri="{9D8B030D-6E8A-4147-A177-3AD203B41FA5}">
                      <a16:colId xmlns:a16="http://schemas.microsoft.com/office/drawing/2014/main" val="3555023917"/>
                    </a:ext>
                  </a:extLst>
                </a:gridCol>
              </a:tblGrid>
              <a:tr h="1289304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15203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689684"/>
            <a:ext cx="4803649" cy="3168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21768"/>
            <a:ext cx="5197641" cy="31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4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-36576"/>
            <a:ext cx="997610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 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на территории Талдомского городского округа в 2022 году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622920"/>
              </p:ext>
            </p:extLst>
          </p:nvPr>
        </p:nvGraphicFramePr>
        <p:xfrm>
          <a:off x="0" y="877824"/>
          <a:ext cx="9985247" cy="1287860"/>
        </p:xfrm>
        <a:graphic>
          <a:graphicData uri="http://schemas.openxmlformats.org/drawingml/2006/table">
            <a:tbl>
              <a:tblPr/>
              <a:tblGrid>
                <a:gridCol w="2248984">
                  <a:extLst>
                    <a:ext uri="{9D8B030D-6E8A-4147-A177-3AD203B41FA5}">
                      <a16:colId xmlns:a16="http://schemas.microsoft.com/office/drawing/2014/main" val="3575242714"/>
                    </a:ext>
                  </a:extLst>
                </a:gridCol>
                <a:gridCol w="2149375">
                  <a:extLst>
                    <a:ext uri="{9D8B030D-6E8A-4147-A177-3AD203B41FA5}">
                      <a16:colId xmlns:a16="http://schemas.microsoft.com/office/drawing/2014/main" val="3391855863"/>
                    </a:ext>
                  </a:extLst>
                </a:gridCol>
                <a:gridCol w="1168799">
                  <a:extLst>
                    <a:ext uri="{9D8B030D-6E8A-4147-A177-3AD203B41FA5}">
                      <a16:colId xmlns:a16="http://schemas.microsoft.com/office/drawing/2014/main" val="1743198474"/>
                    </a:ext>
                  </a:extLst>
                </a:gridCol>
                <a:gridCol w="1474744">
                  <a:extLst>
                    <a:ext uri="{9D8B030D-6E8A-4147-A177-3AD203B41FA5}">
                      <a16:colId xmlns:a16="http://schemas.microsoft.com/office/drawing/2014/main" val="162547160"/>
                    </a:ext>
                  </a:extLst>
                </a:gridCol>
                <a:gridCol w="2943345">
                  <a:extLst>
                    <a:ext uri="{9D8B030D-6E8A-4147-A177-3AD203B41FA5}">
                      <a16:colId xmlns:a16="http://schemas.microsoft.com/office/drawing/2014/main" val="1475654829"/>
                    </a:ext>
                  </a:extLst>
                </a:gridCol>
              </a:tblGrid>
              <a:tr h="1287860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061791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20232"/>
              </p:ext>
            </p:extLst>
          </p:nvPr>
        </p:nvGraphicFramePr>
        <p:xfrm>
          <a:off x="0" y="2130552"/>
          <a:ext cx="9985248" cy="2280827"/>
        </p:xfrm>
        <a:graphic>
          <a:graphicData uri="http://schemas.openxmlformats.org/drawingml/2006/table">
            <a:tbl>
              <a:tblPr/>
              <a:tblGrid>
                <a:gridCol w="2241769">
                  <a:extLst>
                    <a:ext uri="{9D8B030D-6E8A-4147-A177-3AD203B41FA5}">
                      <a16:colId xmlns:a16="http://schemas.microsoft.com/office/drawing/2014/main" val="1184211323"/>
                    </a:ext>
                  </a:extLst>
                </a:gridCol>
                <a:gridCol w="2156591">
                  <a:extLst>
                    <a:ext uri="{9D8B030D-6E8A-4147-A177-3AD203B41FA5}">
                      <a16:colId xmlns:a16="http://schemas.microsoft.com/office/drawing/2014/main" val="4075966219"/>
                    </a:ext>
                  </a:extLst>
                </a:gridCol>
                <a:gridCol w="1164271">
                  <a:extLst>
                    <a:ext uri="{9D8B030D-6E8A-4147-A177-3AD203B41FA5}">
                      <a16:colId xmlns:a16="http://schemas.microsoft.com/office/drawing/2014/main" val="3861304549"/>
                    </a:ext>
                  </a:extLst>
                </a:gridCol>
                <a:gridCol w="1464657">
                  <a:extLst>
                    <a:ext uri="{9D8B030D-6E8A-4147-A177-3AD203B41FA5}">
                      <a16:colId xmlns:a16="http://schemas.microsoft.com/office/drawing/2014/main" val="2232409144"/>
                    </a:ext>
                  </a:extLst>
                </a:gridCol>
                <a:gridCol w="2957960">
                  <a:extLst>
                    <a:ext uri="{9D8B030D-6E8A-4147-A177-3AD203B41FA5}">
                      <a16:colId xmlns:a16="http://schemas.microsoft.com/office/drawing/2014/main" val="3446974927"/>
                    </a:ext>
                  </a:extLst>
                </a:gridCol>
              </a:tblGrid>
              <a:tr h="2280827"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«Создание комфортной городской среды» -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замена и модернизация 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детских игровых площадок на территории  Талдомского городского округа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 пр. Строителей,д.8;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Заапрудня,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Ленина,д.11.13,15;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Первомайская д.8/2, 8/3,8/4,8/5;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пер.Пролетарский,д.30/1, д.30/2;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д.23, д.24;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гт. Вербилки,ул. Забырина,д.6/3;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Квашенки д.9,10,11;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 Темпы ул. Шоссейная д.8а;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Пановка д.1,д.2, д.3, д.4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Декабрь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20, 21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Установлено 8 детских площадок – результат:</a:t>
                      </a:r>
                    </a:p>
                    <a:p>
                      <a:pPr algn="ctr"/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организован  интересный и разнообразный досуг детей в своих дворах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76720841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696"/>
            <a:ext cx="3368842" cy="2432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368341" y="4425696"/>
            <a:ext cx="3240504" cy="24323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602732" y="4416552"/>
            <a:ext cx="3391660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8644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2296"/>
            <a:ext cx="10040112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635883"/>
              </p:ext>
            </p:extLst>
          </p:nvPr>
        </p:nvGraphicFramePr>
        <p:xfrm>
          <a:off x="1" y="832104"/>
          <a:ext cx="10040111" cy="3290717"/>
        </p:xfrm>
        <a:graphic>
          <a:graphicData uri="http://schemas.openxmlformats.org/drawingml/2006/table">
            <a:tbl>
              <a:tblPr/>
              <a:tblGrid>
                <a:gridCol w="2006667">
                  <a:extLst>
                    <a:ext uri="{9D8B030D-6E8A-4147-A177-3AD203B41FA5}">
                      <a16:colId xmlns:a16="http://schemas.microsoft.com/office/drawing/2014/main" val="2464695047"/>
                    </a:ext>
                  </a:extLst>
                </a:gridCol>
                <a:gridCol w="2327207">
                  <a:extLst>
                    <a:ext uri="{9D8B030D-6E8A-4147-A177-3AD203B41FA5}">
                      <a16:colId xmlns:a16="http://schemas.microsoft.com/office/drawing/2014/main" val="1439882439"/>
                    </a:ext>
                  </a:extLst>
                </a:gridCol>
                <a:gridCol w="1057276">
                  <a:extLst>
                    <a:ext uri="{9D8B030D-6E8A-4147-A177-3AD203B41FA5}">
                      <a16:colId xmlns:a16="http://schemas.microsoft.com/office/drawing/2014/main" val="2749574323"/>
                    </a:ext>
                  </a:extLst>
                </a:gridCol>
                <a:gridCol w="1497355">
                  <a:extLst>
                    <a:ext uri="{9D8B030D-6E8A-4147-A177-3AD203B41FA5}">
                      <a16:colId xmlns:a16="http://schemas.microsoft.com/office/drawing/2014/main" val="1934836999"/>
                    </a:ext>
                  </a:extLst>
                </a:gridCol>
                <a:gridCol w="3151606">
                  <a:extLst>
                    <a:ext uri="{9D8B030D-6E8A-4147-A177-3AD203B41FA5}">
                      <a16:colId xmlns:a16="http://schemas.microsoft.com/office/drawing/2014/main" val="1369660177"/>
                    </a:ext>
                  </a:extLst>
                </a:gridCol>
              </a:tblGrid>
              <a:tr h="1188131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43712905"/>
                  </a:ext>
                </a:extLst>
              </a:tr>
              <a:tr h="210258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 программы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«Создание комфортной городской среды»- </a:t>
                      </a:r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благоустройство дворовых территорий многоквартирных домов,проездов к дворовым территориям многоквартирных домов на территории Талдомского городского округа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 пр. Строителей,д.8;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Запрудня, 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Ленина,д.11.13,15;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ул. Первомайская д.8/2, 8/3,8/4,8/5;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пер.Пролетарский,д.30/1, д.30/2;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д.23, д.24;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Квашенки д.9,10,11;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 Темпы ул. Шоссейная д.8а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 ремонт</a:t>
                      </a:r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дворовых территорий -результат: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благоустроены дворовые территории многоквартирных домов, проезды к дворовым территориям, что значительно улучшило качество жизни жителей многоквартирных домов по указанным адресам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639766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2821"/>
            <a:ext cx="3008376" cy="2735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6" y="4122801"/>
            <a:ext cx="3648456" cy="2735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6" y="4133850"/>
            <a:ext cx="3392424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31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91440"/>
            <a:ext cx="10021824" cy="907941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11943"/>
              </p:ext>
            </p:extLst>
          </p:nvPr>
        </p:nvGraphicFramePr>
        <p:xfrm>
          <a:off x="0" y="813816"/>
          <a:ext cx="10003536" cy="1280992"/>
        </p:xfrm>
        <a:graphic>
          <a:graphicData uri="http://schemas.openxmlformats.org/drawingml/2006/table">
            <a:tbl>
              <a:tblPr/>
              <a:tblGrid>
                <a:gridCol w="2031486">
                  <a:extLst>
                    <a:ext uri="{9D8B030D-6E8A-4147-A177-3AD203B41FA5}">
                      <a16:colId xmlns:a16="http://schemas.microsoft.com/office/drawing/2014/main" val="2658398083"/>
                    </a:ext>
                  </a:extLst>
                </a:gridCol>
                <a:gridCol w="2354678">
                  <a:extLst>
                    <a:ext uri="{9D8B030D-6E8A-4147-A177-3AD203B41FA5}">
                      <a16:colId xmlns:a16="http://schemas.microsoft.com/office/drawing/2014/main" val="2713195234"/>
                    </a:ext>
                  </a:extLst>
                </a:gridCol>
                <a:gridCol w="1071148">
                  <a:extLst>
                    <a:ext uri="{9D8B030D-6E8A-4147-A177-3AD203B41FA5}">
                      <a16:colId xmlns:a16="http://schemas.microsoft.com/office/drawing/2014/main" val="2007526372"/>
                    </a:ext>
                  </a:extLst>
                </a:gridCol>
                <a:gridCol w="1514381">
                  <a:extLst>
                    <a:ext uri="{9D8B030D-6E8A-4147-A177-3AD203B41FA5}">
                      <a16:colId xmlns:a16="http://schemas.microsoft.com/office/drawing/2014/main" val="3653939429"/>
                    </a:ext>
                  </a:extLst>
                </a:gridCol>
                <a:gridCol w="3031843">
                  <a:extLst>
                    <a:ext uri="{9D8B030D-6E8A-4147-A177-3AD203B41FA5}">
                      <a16:colId xmlns:a16="http://schemas.microsoft.com/office/drawing/2014/main" val="1859943731"/>
                    </a:ext>
                  </a:extLst>
                </a:gridCol>
              </a:tblGrid>
              <a:tr h="1280992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080778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58248"/>
              </p:ext>
            </p:extLst>
          </p:nvPr>
        </p:nvGraphicFramePr>
        <p:xfrm>
          <a:off x="0" y="2061556"/>
          <a:ext cx="10003536" cy="1379192"/>
        </p:xfrm>
        <a:graphic>
          <a:graphicData uri="http://schemas.openxmlformats.org/drawingml/2006/table">
            <a:tbl>
              <a:tblPr/>
              <a:tblGrid>
                <a:gridCol w="2028278">
                  <a:extLst>
                    <a:ext uri="{9D8B030D-6E8A-4147-A177-3AD203B41FA5}">
                      <a16:colId xmlns:a16="http://schemas.microsoft.com/office/drawing/2014/main" val="72809610"/>
                    </a:ext>
                  </a:extLst>
                </a:gridCol>
                <a:gridCol w="2352269">
                  <a:extLst>
                    <a:ext uri="{9D8B030D-6E8A-4147-A177-3AD203B41FA5}">
                      <a16:colId xmlns:a16="http://schemas.microsoft.com/office/drawing/2014/main" val="4199297736"/>
                    </a:ext>
                  </a:extLst>
                </a:gridCol>
                <a:gridCol w="1068662">
                  <a:extLst>
                    <a:ext uri="{9D8B030D-6E8A-4147-A177-3AD203B41FA5}">
                      <a16:colId xmlns:a16="http://schemas.microsoft.com/office/drawing/2014/main" val="1008784483"/>
                    </a:ext>
                  </a:extLst>
                </a:gridCol>
                <a:gridCol w="1513480">
                  <a:extLst>
                    <a:ext uri="{9D8B030D-6E8A-4147-A177-3AD203B41FA5}">
                      <a16:colId xmlns:a16="http://schemas.microsoft.com/office/drawing/2014/main" val="1642653795"/>
                    </a:ext>
                  </a:extLst>
                </a:gridCol>
                <a:gridCol w="3040847">
                  <a:extLst>
                    <a:ext uri="{9D8B030D-6E8A-4147-A177-3AD203B41FA5}">
                      <a16:colId xmlns:a16="http://schemas.microsoft.com/office/drawing/2014/main" val="2751371036"/>
                    </a:ext>
                  </a:extLst>
                </a:gridCol>
              </a:tblGrid>
              <a:tr h="1379192"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программы «Р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азвитие инженерной инфраструктуры» –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развитие газификации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строительство и содержание газопроводов в населенных пунктах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Талдомский городской округ</a:t>
                      </a:r>
                    </a:p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д. Ермолино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14,96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Обеспечение населенных пунктов Талдомского городского округа источниками газификации – газопроводами высокого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и низкого давления - результат: 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проведен газ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в 21 многоквартирный дом для улучшения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качества жизни сельского населения 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847796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431"/>
            <a:ext cx="4764024" cy="3401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49" y="3456432"/>
            <a:ext cx="5276088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63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0003536" cy="907941"/>
          </a:xfrm>
          <a:prstGeom prst="rect">
            <a:avLst/>
          </a:prstGeom>
          <a:gradFill flip="none" rotWithShape="1">
            <a:gsLst>
              <a:gs pos="100000">
                <a:srgbClr val="FDFFE7"/>
              </a:gs>
              <a:gs pos="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8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Информация об общественно </a:t>
            </a:r>
            <a:r>
              <a:rPr lang="ru" sz="2400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- </a:t>
            </a: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значимых проектах, реализованных</a:t>
            </a:r>
          </a:p>
          <a:p>
            <a:pPr indent="0" algn="ctr">
              <a:spcAft>
                <a:spcPts val="630"/>
              </a:spcAft>
            </a:pPr>
            <a:r>
              <a:rPr lang="ru" sz="2400" b="1" dirty="0">
                <a:effectLst>
                  <a:glow rad="127000">
                    <a:schemeClr val="bg1"/>
                  </a:glow>
                </a:effectLst>
                <a:latin typeface="Times New Roman"/>
              </a:rPr>
              <a:t> на территории Талдомского городского округа в 2022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409459"/>
              </p:ext>
            </p:extLst>
          </p:nvPr>
        </p:nvGraphicFramePr>
        <p:xfrm>
          <a:off x="0" y="905256"/>
          <a:ext cx="9994391" cy="1505436"/>
        </p:xfrm>
        <a:graphic>
          <a:graphicData uri="http://schemas.openxmlformats.org/drawingml/2006/table">
            <a:tbl>
              <a:tblPr/>
              <a:tblGrid>
                <a:gridCol w="2024572">
                  <a:extLst>
                    <a:ext uri="{9D8B030D-6E8A-4147-A177-3AD203B41FA5}">
                      <a16:colId xmlns:a16="http://schemas.microsoft.com/office/drawing/2014/main" val="2561019226"/>
                    </a:ext>
                  </a:extLst>
                </a:gridCol>
                <a:gridCol w="2347973">
                  <a:extLst>
                    <a:ext uri="{9D8B030D-6E8A-4147-A177-3AD203B41FA5}">
                      <a16:colId xmlns:a16="http://schemas.microsoft.com/office/drawing/2014/main" val="3772462220"/>
                    </a:ext>
                  </a:extLst>
                </a:gridCol>
                <a:gridCol w="1066710">
                  <a:extLst>
                    <a:ext uri="{9D8B030D-6E8A-4147-A177-3AD203B41FA5}">
                      <a16:colId xmlns:a16="http://schemas.microsoft.com/office/drawing/2014/main" val="2353775997"/>
                    </a:ext>
                  </a:extLst>
                </a:gridCol>
                <a:gridCol w="1510716">
                  <a:extLst>
                    <a:ext uri="{9D8B030D-6E8A-4147-A177-3AD203B41FA5}">
                      <a16:colId xmlns:a16="http://schemas.microsoft.com/office/drawing/2014/main" val="4143462803"/>
                    </a:ext>
                  </a:extLst>
                </a:gridCol>
                <a:gridCol w="3044420">
                  <a:extLst>
                    <a:ext uri="{9D8B030D-6E8A-4147-A177-3AD203B41FA5}">
                      <a16:colId xmlns:a16="http://schemas.microsoft.com/office/drawing/2014/main" val="2748186169"/>
                    </a:ext>
                  </a:extLst>
                </a:gridCol>
              </a:tblGrid>
              <a:tr h="150543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Наименование проекта 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" sz="1400" b="0" baseline="0" dirty="0" smtClean="0">
                        <a:latin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" sz="1400" b="0" baseline="0" dirty="0" smtClean="0">
                          <a:latin typeface="Times New Roman"/>
                        </a:rPr>
                        <a:t>Место реализации проекта</a:t>
                      </a:r>
                      <a:endParaRPr lang="ru" sz="1400" b="0" dirty="0" smtClean="0">
                        <a:latin typeface="Times New Roman"/>
                      </a:endParaRPr>
                    </a:p>
                    <a:p>
                      <a:pPr indent="0" algn="ctr"/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Срок ввода объекта</a:t>
                      </a: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Объем финансирования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в 2022 году </a:t>
                      </a:r>
                    </a:p>
                    <a:p>
                      <a:pPr marL="114300" indent="0" algn="ctr"/>
                      <a:r>
                        <a:rPr lang="ru" sz="1400" b="0" dirty="0" smtClean="0">
                          <a:latin typeface="Times New Roman"/>
                        </a:rPr>
                        <a:t>млн.руб.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Результаты </a:t>
                      </a:r>
                    </a:p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от реализации пректа, направленные на достижение целей и показателей муниципальных программ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1630452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855013"/>
              </p:ext>
            </p:extLst>
          </p:nvPr>
        </p:nvGraphicFramePr>
        <p:xfrm>
          <a:off x="0" y="2240279"/>
          <a:ext cx="10003536" cy="1828800"/>
        </p:xfrm>
        <a:graphic>
          <a:graphicData uri="http://schemas.openxmlformats.org/drawingml/2006/table">
            <a:tbl>
              <a:tblPr/>
              <a:tblGrid>
                <a:gridCol w="2022720">
                  <a:extLst>
                    <a:ext uri="{9D8B030D-6E8A-4147-A177-3AD203B41FA5}">
                      <a16:colId xmlns:a16="http://schemas.microsoft.com/office/drawing/2014/main" val="1475546141"/>
                    </a:ext>
                  </a:extLst>
                </a:gridCol>
                <a:gridCol w="2345824">
                  <a:extLst>
                    <a:ext uri="{9D8B030D-6E8A-4147-A177-3AD203B41FA5}">
                      <a16:colId xmlns:a16="http://schemas.microsoft.com/office/drawing/2014/main" val="1322164959"/>
                    </a:ext>
                  </a:extLst>
                </a:gridCol>
                <a:gridCol w="1065734">
                  <a:extLst>
                    <a:ext uri="{9D8B030D-6E8A-4147-A177-3AD203B41FA5}">
                      <a16:colId xmlns:a16="http://schemas.microsoft.com/office/drawing/2014/main" val="3088112150"/>
                    </a:ext>
                  </a:extLst>
                </a:gridCol>
                <a:gridCol w="1509334">
                  <a:extLst>
                    <a:ext uri="{9D8B030D-6E8A-4147-A177-3AD203B41FA5}">
                      <a16:colId xmlns:a16="http://schemas.microsoft.com/office/drawing/2014/main" val="1931604331"/>
                    </a:ext>
                  </a:extLst>
                </a:gridCol>
                <a:gridCol w="3059924">
                  <a:extLst>
                    <a:ext uri="{9D8B030D-6E8A-4147-A177-3AD203B41FA5}">
                      <a16:colId xmlns:a16="http://schemas.microsoft.com/office/drawing/2014/main" val="3327438534"/>
                    </a:ext>
                  </a:extLst>
                </a:gridCol>
              </a:tblGrid>
              <a:tr h="1787769"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Реализация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программы «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Жилище»- 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улучшение жилищных условий отдельных категорий многодетных семей</a:t>
                      </a: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предоставление многодетным семьям жилищных субсидий на приобретение жилого помещения или строительство индивидуального жилого дома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Талдом, ул. Кустарная, д.86, кв.48, общей площадью 68,6 кв. м;</a:t>
                      </a:r>
                    </a:p>
                    <a:p>
                      <a:pPr indent="0" algn="ctr"/>
                      <a:endParaRPr lang="ru-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indent="0"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 г. Талдом, ул. Крестьянская, д.13, общей площадью 119,6кв. м</a:t>
                      </a:r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</a:p>
                    <a:p>
                      <a:pPr indent="0" algn="ctr"/>
                      <a:r>
                        <a:rPr lang="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года</a:t>
                      </a:r>
                      <a:endParaRPr lang="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/>
                      <a:endParaRPr lang="ru" sz="1200" b="0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8,71</a:t>
                      </a:r>
                      <a:endParaRPr lang="ru" sz="12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Улучшение жилищных условий путем предоставления им жилищных субсидий на приобретение жилого помещения или строительство индивидуального жилого дома ля комфортного проживания - результат:</a:t>
                      </a:r>
                    </a:p>
                    <a:p>
                      <a:pPr indent="0"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2 семьи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переехали в новое комфортное жилье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37000">
                          <a:srgbClr val="FDFFE7"/>
                        </a:gs>
                        <a:gs pos="29000">
                          <a:schemeClr val="accent1">
                            <a:tint val="44500"/>
                            <a:satMod val="160000"/>
                          </a:schemeClr>
                        </a:gs>
                        <a:gs pos="62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6602130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4078224"/>
            <a:ext cx="5650992" cy="2796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8224"/>
            <a:ext cx="4370832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267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219">
              <a:srgbClr val="FDFFE7"/>
            </a:gs>
            <a:gs pos="47000">
              <a:srgbClr val="FDFFE7"/>
            </a:gs>
            <a:gs pos="71000">
              <a:schemeClr val="accent1">
                <a:lumMod val="20000"/>
                <a:lumOff val="8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76104" cy="1966346"/>
          </a:xfrm>
          <a:prstGeom prst="rect">
            <a:avLst/>
          </a:prstGeom>
          <a:gradFill flip="none" rotWithShape="1">
            <a:gsLst>
              <a:gs pos="88000">
                <a:srgbClr val="FDFFE7"/>
              </a:gs>
              <a:gs pos="43000">
                <a:srgbClr val="FDFFE7"/>
              </a:gs>
              <a:gs pos="55000">
                <a:schemeClr val="bg1"/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2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резервного фонда администрации Талдомского городского округа за 2022 год</a:t>
            </a:r>
            <a:endParaRPr lang="ru" sz="22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452196" y="1460514"/>
            <a:ext cx="1363352" cy="5765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>
                <a:latin typeface="Times New Roman"/>
              </a:rPr>
              <a:t>(тыс. 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516107"/>
              </p:ext>
            </p:extLst>
          </p:nvPr>
        </p:nvGraphicFramePr>
        <p:xfrm>
          <a:off x="0" y="1880316"/>
          <a:ext cx="9966960" cy="2603194"/>
        </p:xfrm>
        <a:graphic>
          <a:graphicData uri="http://schemas.openxmlformats.org/drawingml/2006/table">
            <a:tbl>
              <a:tblPr/>
              <a:tblGrid>
                <a:gridCol w="1293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2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121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№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Направление средств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Сумма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966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1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Оказание</a:t>
                      </a:r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 матеральной помощи пострадавшим от стихийный бедствий (пожара)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г. Талдом 12 человек -132,0 тыс.руб.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 Темпы 26 чел.      -315,0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пгт. Запрудня- 2 чел.- 20,0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п.Северный 2 чел.    -15,5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Юркино 6 чел   .  - 90,0 тыс. руб.</a:t>
                      </a:r>
                    </a:p>
                    <a:p>
                      <a:pPr indent="0" algn="ctr"/>
                      <a:r>
                        <a:rPr lang="ru" sz="1400" b="0" baseline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д. Пригары 2 чел.     -30,0 тыс. руб.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latin typeface="Times New Roman"/>
                        </a:rPr>
                        <a:t>602,5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75182">
                          <a:srgbClr val="FDFFE7"/>
                        </a:gs>
                        <a:gs pos="24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58">
                <a:tc gridSpan="2">
                  <a:txBody>
                    <a:bodyPr/>
                    <a:lstStyle/>
                    <a:p>
                      <a:pPr indent="0" algn="l"/>
                      <a:r>
                        <a:rPr lang="ru" sz="1400" b="1" dirty="0" smtClean="0">
                          <a:latin typeface="Times New Roman"/>
                        </a:rPr>
                        <a:t>                                   Всего расходов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b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indent="0" algn="ctr"/>
                      <a:endParaRPr lang="ru" sz="1100" b="1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602,5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64" y="4489704"/>
            <a:ext cx="3758184" cy="2368296"/>
          </a:xfrm>
          <a:prstGeom prst="rect">
            <a:avLst/>
          </a:prstGeom>
          <a:solidFill>
            <a:srgbClr val="FDFFE7"/>
          </a:solidFill>
        </p:spPr>
      </p:pic>
    </p:spTree>
    <p:extLst>
      <p:ext uri="{BB962C8B-B14F-4D97-AF65-F5344CB8AC3E}">
        <p14:creationId xmlns:p14="http://schemas.microsoft.com/office/powerpoint/2010/main" val="292912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73152"/>
            <a:ext cx="9985248" cy="1721648"/>
          </a:xfrm>
          <a:prstGeom prst="rect">
            <a:avLst/>
          </a:prstGeom>
          <a:gradFill>
            <a:gsLst>
              <a:gs pos="37000">
                <a:srgbClr val="FDFFE7"/>
              </a:gs>
              <a:gs pos="29000">
                <a:schemeClr val="accent1">
                  <a:tint val="44500"/>
                  <a:satMod val="160000"/>
                </a:schemeClr>
              </a:gs>
              <a:gs pos="62000">
                <a:schemeClr val="bg1"/>
              </a:gs>
            </a:gsLst>
            <a:lin ang="2700000" scaled="1"/>
          </a:gradFill>
        </p:spPr>
        <p:txBody>
          <a:bodyPr wrap="square" lIns="0" tIns="0" rIns="0" bIns="0" anchor="ctr">
            <a:noAutofit/>
          </a:bodyPr>
          <a:lstStyle/>
          <a:p>
            <a:pPr indent="0" algn="ctr">
              <a:spcAft>
                <a:spcPts val="630"/>
              </a:spcAft>
            </a:pPr>
            <a:r>
              <a:rPr lang="ru" sz="2400" b="1" dirty="0" smtClean="0">
                <a:effectLst>
                  <a:glow rad="127000">
                    <a:schemeClr val="bg1"/>
                  </a:glow>
                </a:effectLst>
                <a:latin typeface="Times New Roman"/>
              </a:rPr>
              <a:t>Сведения о фактическом расходовании средств дорожного фонда администрации Талдомского городского округа за 2022 год</a:t>
            </a:r>
            <a:endParaRPr lang="ru" sz="2400" b="1" dirty="0">
              <a:effectLst>
                <a:glow rad="127000">
                  <a:schemeClr val="bg1"/>
                </a:glow>
              </a:effectLst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2354" y="1416424"/>
            <a:ext cx="1507822" cy="277905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indent="0" algn="r"/>
            <a:r>
              <a:rPr lang="ru" sz="1200" dirty="0" smtClean="0">
                <a:latin typeface="Times New Roman"/>
              </a:rPr>
              <a:t>(тыс. </a:t>
            </a:r>
            <a:r>
              <a:rPr lang="ru" sz="1200" dirty="0">
                <a:latin typeface="Times New Roman"/>
              </a:rPr>
              <a:t>руб.)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671747"/>
              </p:ext>
            </p:extLst>
          </p:nvPr>
        </p:nvGraphicFramePr>
        <p:xfrm>
          <a:off x="0" y="1656617"/>
          <a:ext cx="9985248" cy="5370149"/>
        </p:xfrm>
        <a:graphic>
          <a:graphicData uri="http://schemas.openxmlformats.org/drawingml/2006/table">
            <a:tbl>
              <a:tblPr/>
              <a:tblGrid>
                <a:gridCol w="4447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224">
                  <a:extLst>
                    <a:ext uri="{9D8B030D-6E8A-4147-A177-3AD203B41FA5}">
                      <a16:colId xmlns:a16="http://schemas.microsoft.com/office/drawing/2014/main" val="986905971"/>
                    </a:ext>
                  </a:extLst>
                </a:gridCol>
              </a:tblGrid>
              <a:tr h="68467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Наименование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114300" indent="0" algn="ctr"/>
                      <a:r>
                        <a:rPr lang="ru" sz="1400" b="1" dirty="0" smtClean="0">
                          <a:latin typeface="Times New Roman"/>
                        </a:rPr>
                        <a:t>План по решению о бюджете, уточненный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Фактическое исполнение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% исполнения уточненного плана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76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Содержание автомобильный дорог общего пользования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124 404,75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120 131,34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96,5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601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Ремонт автомобильных дорог общего пользования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2 124,00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2 123,69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99,9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3503124"/>
                  </a:ext>
                </a:extLst>
              </a:tr>
              <a:tr h="540955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Мероприятия по обеспечению безопасности дорожного</a:t>
                      </a:r>
                      <a:r>
                        <a:rPr lang="ru" sz="1400" b="0" baseline="0" dirty="0" smtClean="0">
                          <a:latin typeface="Times New Roman"/>
                        </a:rPr>
                        <a:t> движения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6 366,00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6 340,74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99,6</a:t>
                      </a: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2271085"/>
                  </a:ext>
                </a:extLst>
              </a:tr>
              <a:tr h="684673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Софинансирование работ по капитальному ремонту и ремонту автомобильных дорог общего пользования местного значения (дороги и подъезды к СНТ)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1 516,00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1 443,17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95,19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24252182"/>
                  </a:ext>
                </a:extLst>
              </a:tr>
              <a:tr h="1740301">
                <a:tc>
                  <a:txBody>
                    <a:bodyPr/>
                    <a:lstStyle/>
                    <a:p>
                      <a:pPr indent="0" algn="just"/>
                      <a:r>
                        <a:rPr lang="ru" sz="1400" b="0" dirty="0" smtClean="0">
                          <a:latin typeface="Times New Roman"/>
                        </a:rPr>
                        <a:t>Ремонт</a:t>
                      </a:r>
                      <a:r>
                        <a:rPr lang="ru" sz="1400" b="0" baseline="0" dirty="0" smtClean="0">
                          <a:latin typeface="Times New Roman"/>
                        </a:rPr>
                        <a:t> дворовых территорий (в части работ по ямочному ремонту асфальтного покрытия дворовых территорий, в том числе пешеходных дорожек, тротуаров, парковок, проездов, в т.ч. </a:t>
                      </a:r>
                      <a:r>
                        <a:rPr lang="ru-RU" sz="1400" b="0" baseline="0" dirty="0" smtClean="0">
                          <a:latin typeface="Times New Roman"/>
                        </a:rPr>
                        <a:t>п</a:t>
                      </a:r>
                      <a:r>
                        <a:rPr lang="ru" sz="1400" b="0" baseline="0" dirty="0" smtClean="0">
                          <a:latin typeface="Times New Roman"/>
                        </a:rPr>
                        <a:t>роездов на дворовые  территории, в том числе внутриквартальных проездов, нуждающихся в ямочном ремонте асфальтового покрытия дворовых территорий)</a:t>
                      </a:r>
                      <a:endParaRPr lang="ru" sz="1400" b="0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0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-</a:t>
                      </a:r>
                      <a:endParaRPr lang="ru" sz="1400" b="0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78708222"/>
                  </a:ext>
                </a:extLst>
              </a:tr>
              <a:tr h="775103"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latin typeface="Times New Roman"/>
                        </a:rPr>
                        <a:t>ВСЕГО</a:t>
                      </a:r>
                      <a:r>
                        <a:rPr lang="ru" sz="1400" b="1" baseline="0" dirty="0" smtClean="0">
                          <a:latin typeface="Times New Roman"/>
                        </a:rPr>
                        <a:t> ДОРОЖНЫЙ ФОНД</a:t>
                      </a:r>
                      <a:endParaRPr lang="ru" sz="1400" b="1" dirty="0"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134 410,75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130 039,44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ru" sz="1400" b="1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96,74</a:t>
                      </a:r>
                      <a:endParaRPr lang="ru" sz="1400" b="1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gradFill>
                      <a:gsLst>
                        <a:gs pos="100000">
                          <a:schemeClr val="accent1">
                            <a:lumMod val="20000"/>
                            <a:lumOff val="80000"/>
                          </a:schemeClr>
                        </a:gs>
                        <a:gs pos="0">
                          <a:srgbClr val="FDFFE7"/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9896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766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17382</TotalTime>
  <Words>31357</Words>
  <Application>Microsoft Office PowerPoint</Application>
  <PresentationFormat>Лист A4 (210x297 мм)</PresentationFormat>
  <Paragraphs>5641</Paragraphs>
  <Slides>100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8" baseType="lpstr">
      <vt:lpstr>Arial</vt:lpstr>
      <vt:lpstr>Calibri</vt:lpstr>
      <vt:lpstr>Constantia</vt:lpstr>
      <vt:lpstr>Courier New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       СОДЕРЖАНИЕ</vt:lpstr>
      <vt:lpstr>       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Административно-территориальное деление Талдомского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1773</cp:revision>
  <cp:lastPrinted>2023-04-24T08:23:15Z</cp:lastPrinted>
  <dcterms:modified xsi:type="dcterms:W3CDTF">2023-04-24T13:12:35Z</dcterms:modified>
</cp:coreProperties>
</file>